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98" r:id="rId4"/>
    <p:sldId id="300" r:id="rId5"/>
    <p:sldId id="299" r:id="rId6"/>
    <p:sldId id="297" r:id="rId7"/>
    <p:sldId id="296" r:id="rId8"/>
    <p:sldId id="258" r:id="rId9"/>
    <p:sldId id="259" r:id="rId10"/>
    <p:sldId id="260" r:id="rId11"/>
    <p:sldId id="261" r:id="rId12"/>
    <p:sldId id="295" r:id="rId13"/>
    <p:sldId id="294"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7" r:id="rId27"/>
    <p:sldId id="274" r:id="rId28"/>
    <p:sldId id="275" r:id="rId29"/>
    <p:sldId id="279" r:id="rId30"/>
    <p:sldId id="281" r:id="rId31"/>
    <p:sldId id="276" r:id="rId32"/>
    <p:sldId id="280" r:id="rId33"/>
    <p:sldId id="278" r:id="rId34"/>
    <p:sldId id="282" r:id="rId35"/>
    <p:sldId id="283" r:id="rId36"/>
    <p:sldId id="284" r:id="rId37"/>
    <p:sldId id="285" r:id="rId38"/>
    <p:sldId id="286" r:id="rId39"/>
    <p:sldId id="287" r:id="rId40"/>
    <p:sldId id="305" r:id="rId41"/>
    <p:sldId id="288" r:id="rId42"/>
    <p:sldId id="289" r:id="rId43"/>
    <p:sldId id="290" r:id="rId44"/>
    <p:sldId id="291" r:id="rId45"/>
    <p:sldId id="292" r:id="rId46"/>
    <p:sldId id="301" r:id="rId47"/>
    <p:sldId id="302" r:id="rId48"/>
    <p:sldId id="303" r:id="rId49"/>
    <p:sldId id="304" r:id="rId50"/>
    <p:sldId id="29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80207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869997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B94DCB1-EDA3-408E-A081-7E5D1C2AAE4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9223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058426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B94DCB1-EDA3-408E-A081-7E5D1C2AAE4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7345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4914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3790579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345455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200850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42C0A-44C6-4D59-9AE2-447BFE41CCF3}" type="datetimeFigureOut">
              <a:rPr lang="en-IN" smtClean="0"/>
              <a:t>31-08-2022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3080254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95531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F42C0A-44C6-4D59-9AE2-447BFE41CCF3}" type="datetimeFigureOut">
              <a:rPr lang="en-IN" smtClean="0"/>
              <a:t>31-08-2022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79439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F42C0A-44C6-4D59-9AE2-447BFE41CCF3}" type="datetimeFigureOut">
              <a:rPr lang="en-IN" smtClean="0"/>
              <a:t>31-08-2022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3923330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42C0A-44C6-4D59-9AE2-447BFE41CCF3}" type="datetimeFigureOut">
              <a:rPr lang="en-IN" smtClean="0"/>
              <a:t>31-08-2022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309124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31199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F42C0A-44C6-4D59-9AE2-447BFE41CCF3}" type="datetimeFigureOut">
              <a:rPr lang="en-IN" smtClean="0"/>
              <a:t>31-08-2022</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B94DCB1-EDA3-408E-A081-7E5D1C2AAE4D}" type="slidenum">
              <a:rPr lang="en-IN" smtClean="0"/>
              <a:t>‹#›</a:t>
            </a:fld>
            <a:endParaRPr lang="en-IN"/>
          </a:p>
        </p:txBody>
      </p:sp>
    </p:spTree>
    <p:extLst>
      <p:ext uri="{BB962C8B-B14F-4D97-AF65-F5344CB8AC3E}">
        <p14:creationId xmlns:p14="http://schemas.microsoft.com/office/powerpoint/2010/main" val="12868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5F42C0A-44C6-4D59-9AE2-447BFE41CCF3}" type="datetimeFigureOut">
              <a:rPr lang="en-IN" smtClean="0"/>
              <a:t>31-08-2022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B94DCB1-EDA3-408E-A081-7E5D1C2AAE4D}" type="slidenum">
              <a:rPr lang="en-IN" smtClean="0"/>
              <a:t>‹#›</a:t>
            </a:fld>
            <a:endParaRPr lang="en-IN"/>
          </a:p>
        </p:txBody>
      </p:sp>
    </p:spTree>
    <p:extLst>
      <p:ext uri="{BB962C8B-B14F-4D97-AF65-F5344CB8AC3E}">
        <p14:creationId xmlns:p14="http://schemas.microsoft.com/office/powerpoint/2010/main" val="10057066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pvpi.ipcindia@gmail.com" TargetMode="External"/><Relationship Id="rId2" Type="http://schemas.openxmlformats.org/officeDocument/2006/relationships/hyperlink" Target="mailto:pvpi@ipcindia.net"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www.ipc.gov.i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0F14-4F8A-4B76-903D-D6D5BF078E03}"/>
              </a:ext>
            </a:extLst>
          </p:cNvPr>
          <p:cNvSpPr>
            <a:spLocks noGrp="1"/>
          </p:cNvSpPr>
          <p:nvPr>
            <p:ph type="ctrTitle"/>
          </p:nvPr>
        </p:nvSpPr>
        <p:spPr>
          <a:xfrm>
            <a:off x="2505237" y="695131"/>
            <a:ext cx="8915399" cy="2262781"/>
          </a:xfrm>
        </p:spPr>
        <p:txBody>
          <a:bodyPr>
            <a:normAutofit fontScale="90000"/>
          </a:bodyPr>
          <a:lstStyle/>
          <a:p>
            <a:r>
              <a:rPr lang="en-IN" dirty="0"/>
              <a:t>PHARMACOVIGILANCE</a:t>
            </a:r>
            <a:br>
              <a:rPr lang="en-IN" dirty="0"/>
            </a:br>
            <a:r>
              <a:rPr lang="en-IN" dirty="0"/>
              <a:t>ADVERSE DRUG REACTION</a:t>
            </a:r>
          </a:p>
        </p:txBody>
      </p:sp>
      <p:sp>
        <p:nvSpPr>
          <p:cNvPr id="3" name="Subtitle 2">
            <a:extLst>
              <a:ext uri="{FF2B5EF4-FFF2-40B4-BE49-F238E27FC236}">
                <a16:creationId xmlns:a16="http://schemas.microsoft.com/office/drawing/2014/main" id="{9B7C0F02-896B-413A-9843-DBC89DDC6C37}"/>
              </a:ext>
            </a:extLst>
          </p:cNvPr>
          <p:cNvSpPr>
            <a:spLocks noGrp="1"/>
          </p:cNvSpPr>
          <p:nvPr>
            <p:ph type="subTitle" idx="1"/>
          </p:nvPr>
        </p:nvSpPr>
        <p:spPr>
          <a:xfrm>
            <a:off x="2570552" y="4497460"/>
            <a:ext cx="8915399" cy="1126283"/>
          </a:xfrm>
        </p:spPr>
        <p:txBody>
          <a:bodyPr>
            <a:noAutofit/>
          </a:bodyPr>
          <a:lstStyle/>
          <a:p>
            <a:r>
              <a:rPr lang="en-IN" sz="2400" dirty="0"/>
              <a:t>BY</a:t>
            </a:r>
          </a:p>
          <a:p>
            <a:r>
              <a:rPr lang="en-IN" sz="2400" dirty="0"/>
              <a:t>DR.G.AARTHIPRIYANKA</a:t>
            </a:r>
          </a:p>
          <a:p>
            <a:r>
              <a:rPr lang="en-IN" sz="2400" dirty="0"/>
              <a:t>POST GRADUATE</a:t>
            </a:r>
          </a:p>
          <a:p>
            <a:r>
              <a:rPr lang="en-IN" sz="2400" dirty="0"/>
              <a:t>DEPARTMENT OF PHARMACOLOGY</a:t>
            </a:r>
          </a:p>
        </p:txBody>
      </p:sp>
    </p:spTree>
    <p:extLst>
      <p:ext uri="{BB962C8B-B14F-4D97-AF65-F5344CB8AC3E}">
        <p14:creationId xmlns:p14="http://schemas.microsoft.com/office/powerpoint/2010/main" val="3849236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457F-0993-4938-AFEB-2AB11C42D3D1}"/>
              </a:ext>
            </a:extLst>
          </p:cNvPr>
          <p:cNvSpPr>
            <a:spLocks noGrp="1"/>
          </p:cNvSpPr>
          <p:nvPr>
            <p:ph type="title"/>
          </p:nvPr>
        </p:nvSpPr>
        <p:spPr/>
        <p:txBody>
          <a:bodyPr/>
          <a:lstStyle/>
          <a:p>
            <a:r>
              <a:rPr lang="en-IN" dirty="0"/>
              <a:t>SEVERE ADVERSE REACTIONS</a:t>
            </a:r>
          </a:p>
        </p:txBody>
      </p:sp>
      <p:sp>
        <p:nvSpPr>
          <p:cNvPr id="3" name="Content Placeholder 2">
            <a:extLst>
              <a:ext uri="{FF2B5EF4-FFF2-40B4-BE49-F238E27FC236}">
                <a16:creationId xmlns:a16="http://schemas.microsoft.com/office/drawing/2014/main" id="{8FA60887-3410-4073-ACA8-6AE6896C33CA}"/>
              </a:ext>
            </a:extLst>
          </p:cNvPr>
          <p:cNvSpPr>
            <a:spLocks noGrp="1"/>
          </p:cNvSpPr>
          <p:nvPr>
            <p:ph idx="1"/>
          </p:nvPr>
        </p:nvSpPr>
        <p:spPr/>
        <p:txBody>
          <a:bodyPr/>
          <a:lstStyle/>
          <a:p>
            <a:r>
              <a:rPr lang="en-IN" dirty="0"/>
              <a:t>Life threatening event or death</a:t>
            </a:r>
          </a:p>
          <a:p>
            <a:r>
              <a:rPr lang="en-IN" dirty="0"/>
              <a:t>Hospitalization/prolonged hospitalization</a:t>
            </a:r>
          </a:p>
          <a:p>
            <a:r>
              <a:rPr lang="en-IN" dirty="0"/>
              <a:t>Congenital anomaly</a:t>
            </a:r>
          </a:p>
          <a:p>
            <a:r>
              <a:rPr lang="en-IN" dirty="0"/>
              <a:t>Medically significant event (Disability – Significant/persistent/permanent)</a:t>
            </a:r>
          </a:p>
        </p:txBody>
      </p:sp>
      <p:pic>
        <p:nvPicPr>
          <p:cNvPr id="4" name="Picture 2" descr="See the source image">
            <a:extLst>
              <a:ext uri="{FF2B5EF4-FFF2-40B4-BE49-F238E27FC236}">
                <a16:creationId xmlns:a16="http://schemas.microsoft.com/office/drawing/2014/main" id="{75BBC607-44EF-4B2A-BA18-57F8A9076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4668" y="3900195"/>
            <a:ext cx="2603241" cy="260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6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40C2-FC1F-43DE-9089-0341AD516204}"/>
              </a:ext>
            </a:extLst>
          </p:cNvPr>
          <p:cNvSpPr>
            <a:spLocks noGrp="1"/>
          </p:cNvSpPr>
          <p:nvPr>
            <p:ph type="title"/>
          </p:nvPr>
        </p:nvSpPr>
        <p:spPr/>
        <p:txBody>
          <a:bodyPr/>
          <a:lstStyle/>
          <a:p>
            <a:r>
              <a:rPr lang="en-IN" dirty="0"/>
              <a:t>ADVERSE EVENT</a:t>
            </a:r>
          </a:p>
        </p:txBody>
      </p:sp>
      <p:sp>
        <p:nvSpPr>
          <p:cNvPr id="3" name="Content Placeholder 2">
            <a:extLst>
              <a:ext uri="{FF2B5EF4-FFF2-40B4-BE49-F238E27FC236}">
                <a16:creationId xmlns:a16="http://schemas.microsoft.com/office/drawing/2014/main" id="{A967EA13-6E6F-4005-8480-85F5F66CCA51}"/>
              </a:ext>
            </a:extLst>
          </p:cNvPr>
          <p:cNvSpPr>
            <a:spLocks noGrp="1"/>
          </p:cNvSpPr>
          <p:nvPr>
            <p:ph idx="1"/>
          </p:nvPr>
        </p:nvSpPr>
        <p:spPr/>
        <p:txBody>
          <a:bodyPr/>
          <a:lstStyle/>
          <a:p>
            <a:r>
              <a:rPr lang="en-IN" dirty="0"/>
              <a:t>Any untoward medical occurrence that may present during the treatment with a pharmaceutical product but which </a:t>
            </a:r>
            <a:r>
              <a:rPr lang="en-IN" b="1" dirty="0">
                <a:solidFill>
                  <a:srgbClr val="FF0000"/>
                </a:solidFill>
              </a:rPr>
              <a:t>does not necessarily </a:t>
            </a:r>
            <a:r>
              <a:rPr lang="en-IN" dirty="0"/>
              <a:t>have a </a:t>
            </a:r>
            <a:r>
              <a:rPr lang="en-IN" b="1" dirty="0">
                <a:solidFill>
                  <a:srgbClr val="FF0000"/>
                </a:solidFill>
              </a:rPr>
              <a:t>casual relationship with the treatment</a:t>
            </a:r>
          </a:p>
        </p:txBody>
      </p:sp>
      <p:pic>
        <p:nvPicPr>
          <p:cNvPr id="2050" name="Picture 2" descr="See the source image">
            <a:extLst>
              <a:ext uri="{FF2B5EF4-FFF2-40B4-BE49-F238E27FC236}">
                <a16:creationId xmlns:a16="http://schemas.microsoft.com/office/drawing/2014/main" id="{475F74C9-5017-4ECE-8C4D-EA916596D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 t="2993" r="2261" b="9101"/>
          <a:stretch/>
        </p:blipFill>
        <p:spPr bwMode="auto">
          <a:xfrm>
            <a:off x="7999402" y="3200401"/>
            <a:ext cx="3570558" cy="30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34C0-A438-AADC-C884-AD60F3827BF3}"/>
              </a:ext>
            </a:extLst>
          </p:cNvPr>
          <p:cNvSpPr>
            <a:spLocks noGrp="1"/>
          </p:cNvSpPr>
          <p:nvPr>
            <p:ph type="title"/>
          </p:nvPr>
        </p:nvSpPr>
        <p:spPr/>
        <p:txBody>
          <a:bodyPr/>
          <a:lstStyle/>
          <a:p>
            <a:r>
              <a:rPr lang="en-US" dirty="0"/>
              <a:t>                  ADVERSE EVENT</a:t>
            </a:r>
            <a:endParaRPr lang="en-IN" dirty="0"/>
          </a:p>
        </p:txBody>
      </p:sp>
      <p:pic>
        <p:nvPicPr>
          <p:cNvPr id="5" name="Content Placeholder 4">
            <a:extLst>
              <a:ext uri="{FF2B5EF4-FFF2-40B4-BE49-F238E27FC236}">
                <a16:creationId xmlns:a16="http://schemas.microsoft.com/office/drawing/2014/main" id="{6D75D584-56A9-667C-A967-0B6D4458E8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66" r="11465" b="8791"/>
          <a:stretch/>
        </p:blipFill>
        <p:spPr>
          <a:xfrm>
            <a:off x="3853542" y="1464906"/>
            <a:ext cx="7212564" cy="4394718"/>
          </a:xfrm>
        </p:spPr>
      </p:pic>
    </p:spTree>
    <p:extLst>
      <p:ext uri="{BB962C8B-B14F-4D97-AF65-F5344CB8AC3E}">
        <p14:creationId xmlns:p14="http://schemas.microsoft.com/office/powerpoint/2010/main" val="283355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15F6C9-D4A4-29C0-3BF0-909EBC2483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33" r="10798" b="33980"/>
          <a:stretch/>
        </p:blipFill>
        <p:spPr>
          <a:xfrm>
            <a:off x="3452327" y="569168"/>
            <a:ext cx="7567126" cy="4116355"/>
          </a:xfrm>
        </p:spPr>
      </p:pic>
    </p:spTree>
    <p:extLst>
      <p:ext uri="{BB962C8B-B14F-4D97-AF65-F5344CB8AC3E}">
        <p14:creationId xmlns:p14="http://schemas.microsoft.com/office/powerpoint/2010/main" val="308254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F2C1-0D3F-4A8A-A22C-4B360C995FBD}"/>
              </a:ext>
            </a:extLst>
          </p:cNvPr>
          <p:cNvSpPr>
            <a:spLocks noGrp="1"/>
          </p:cNvSpPr>
          <p:nvPr>
            <p:ph type="title"/>
          </p:nvPr>
        </p:nvSpPr>
        <p:spPr/>
        <p:txBody>
          <a:bodyPr/>
          <a:lstStyle/>
          <a:p>
            <a:r>
              <a:rPr lang="en-IN" dirty="0"/>
              <a:t>EXPECTEDNESS OF ADR</a:t>
            </a:r>
          </a:p>
        </p:txBody>
      </p:sp>
      <p:sp>
        <p:nvSpPr>
          <p:cNvPr id="3" name="Content Placeholder 2">
            <a:extLst>
              <a:ext uri="{FF2B5EF4-FFF2-40B4-BE49-F238E27FC236}">
                <a16:creationId xmlns:a16="http://schemas.microsoft.com/office/drawing/2014/main" id="{A7E35D1B-757C-4B23-858B-DBDBB86BDDA6}"/>
              </a:ext>
            </a:extLst>
          </p:cNvPr>
          <p:cNvSpPr>
            <a:spLocks noGrp="1"/>
          </p:cNvSpPr>
          <p:nvPr>
            <p:ph idx="1"/>
          </p:nvPr>
        </p:nvSpPr>
        <p:spPr>
          <a:xfrm>
            <a:off x="2589212" y="1576873"/>
            <a:ext cx="8915400" cy="4334349"/>
          </a:xfrm>
        </p:spPr>
        <p:txBody>
          <a:bodyPr/>
          <a:lstStyle/>
          <a:p>
            <a:r>
              <a:rPr lang="en-IN" dirty="0"/>
              <a:t>All ADRs whose nature, specificity or outcome </a:t>
            </a:r>
            <a:r>
              <a:rPr lang="en-IN" b="1" dirty="0">
                <a:solidFill>
                  <a:srgbClr val="FF0000"/>
                </a:solidFill>
              </a:rPr>
              <a:t>is not consistent with description</a:t>
            </a:r>
            <a:r>
              <a:rPr lang="en-IN" dirty="0"/>
              <a:t> used in the appropriate reference safety information or investigator’s brochure should be considered </a:t>
            </a:r>
            <a:r>
              <a:rPr lang="en-IN" b="1" dirty="0">
                <a:solidFill>
                  <a:srgbClr val="FF0000"/>
                </a:solidFill>
              </a:rPr>
              <a:t>unexpected</a:t>
            </a:r>
          </a:p>
          <a:p>
            <a:pPr marL="0" indent="0">
              <a:buNone/>
            </a:pPr>
            <a:endParaRPr lang="en-IN" b="1" dirty="0">
              <a:solidFill>
                <a:srgbClr val="FF0000"/>
              </a:solidFill>
            </a:endParaRPr>
          </a:p>
          <a:p>
            <a:r>
              <a:rPr lang="en-IN" dirty="0"/>
              <a:t>All ADRs that are </a:t>
            </a:r>
            <a:r>
              <a:rPr lang="en-IN" b="1" dirty="0">
                <a:solidFill>
                  <a:srgbClr val="FF0000"/>
                </a:solidFill>
              </a:rPr>
              <a:t>previously observed &amp; documented </a:t>
            </a:r>
            <a:r>
              <a:rPr lang="en-IN" dirty="0"/>
              <a:t>are referred to as </a:t>
            </a:r>
            <a:r>
              <a:rPr lang="en-IN" b="1" dirty="0">
                <a:solidFill>
                  <a:srgbClr val="FF0000"/>
                </a:solidFill>
              </a:rPr>
              <a:t>expected ADRs.</a:t>
            </a:r>
          </a:p>
        </p:txBody>
      </p:sp>
      <p:pic>
        <p:nvPicPr>
          <p:cNvPr id="4" name="Picture 2" descr="See the source image">
            <a:extLst>
              <a:ext uri="{FF2B5EF4-FFF2-40B4-BE49-F238E27FC236}">
                <a16:creationId xmlns:a16="http://schemas.microsoft.com/office/drawing/2014/main" id="{4DB48674-32E2-4C8E-A1A0-C9F97D66A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76" y="3536303"/>
            <a:ext cx="2967134" cy="29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19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4690-3CF6-4A35-B47F-00A85284ADCA}"/>
              </a:ext>
            </a:extLst>
          </p:cNvPr>
          <p:cNvSpPr>
            <a:spLocks noGrp="1"/>
          </p:cNvSpPr>
          <p:nvPr>
            <p:ph type="title"/>
          </p:nvPr>
        </p:nvSpPr>
        <p:spPr/>
        <p:txBody>
          <a:bodyPr/>
          <a:lstStyle/>
          <a:p>
            <a:r>
              <a:rPr lang="en-IN" dirty="0"/>
              <a:t>SIGNAL</a:t>
            </a:r>
          </a:p>
        </p:txBody>
      </p:sp>
      <p:sp>
        <p:nvSpPr>
          <p:cNvPr id="3" name="Content Placeholder 2">
            <a:extLst>
              <a:ext uri="{FF2B5EF4-FFF2-40B4-BE49-F238E27FC236}">
                <a16:creationId xmlns:a16="http://schemas.microsoft.com/office/drawing/2014/main" id="{7D5363C5-95AC-453C-9F2F-FA5879C92E5C}"/>
              </a:ext>
            </a:extLst>
          </p:cNvPr>
          <p:cNvSpPr>
            <a:spLocks noGrp="1"/>
          </p:cNvSpPr>
          <p:nvPr>
            <p:ph idx="1"/>
          </p:nvPr>
        </p:nvSpPr>
        <p:spPr/>
        <p:txBody>
          <a:bodyPr/>
          <a:lstStyle/>
          <a:p>
            <a:r>
              <a:rPr lang="en-IN" dirty="0"/>
              <a:t>Reported information on a possible causal relationship between an adverse event and a drug</a:t>
            </a:r>
            <a:r>
              <a:rPr lang="en-IN" b="1" dirty="0">
                <a:solidFill>
                  <a:srgbClr val="FF0000"/>
                </a:solidFill>
              </a:rPr>
              <a:t>, the relationship being unknown or incompletely documented previously</a:t>
            </a:r>
          </a:p>
          <a:p>
            <a:r>
              <a:rPr lang="en-IN" b="1" u="sng" dirty="0"/>
              <a:t>EXAMPLE:</a:t>
            </a:r>
          </a:p>
          <a:p>
            <a:r>
              <a:rPr lang="en-IN" dirty="0"/>
              <a:t>New unlabelled adverse event or drug- drug interaction</a:t>
            </a:r>
          </a:p>
          <a:p>
            <a:r>
              <a:rPr lang="en-IN" dirty="0"/>
              <a:t>Increase in severity, Specificity or frequency of a labelled event</a:t>
            </a:r>
          </a:p>
          <a:p>
            <a:r>
              <a:rPr lang="en-IN" dirty="0"/>
              <a:t>New Information related to precautions, C/I, Pregnancy, Overdose</a:t>
            </a:r>
          </a:p>
          <a:p>
            <a:r>
              <a:rPr lang="en-IN" dirty="0"/>
              <a:t>Potential Risk a/c specific population such as Age groups, Disease states (Hepatic, Renal, Immunocompromised)</a:t>
            </a:r>
          </a:p>
        </p:txBody>
      </p:sp>
      <p:pic>
        <p:nvPicPr>
          <p:cNvPr id="7170" name="Picture 2" descr="See the source image">
            <a:extLst>
              <a:ext uri="{FF2B5EF4-FFF2-40B4-BE49-F238E27FC236}">
                <a16:creationId xmlns:a16="http://schemas.microsoft.com/office/drawing/2014/main" id="{0F2FEB9E-669E-47D4-B669-9A98449DB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449"/>
          <a:stretch/>
        </p:blipFill>
        <p:spPr bwMode="auto">
          <a:xfrm>
            <a:off x="7657970" y="395510"/>
            <a:ext cx="3592513" cy="120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40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D906C8-3CDF-4180-9781-ADD7EC16D294}"/>
              </a:ext>
            </a:extLst>
          </p:cNvPr>
          <p:cNvPicPr>
            <a:picLocks noChangeAspect="1"/>
          </p:cNvPicPr>
          <p:nvPr/>
        </p:nvPicPr>
        <p:blipFill>
          <a:blip r:embed="rId2"/>
          <a:stretch>
            <a:fillRect/>
          </a:stretch>
        </p:blipFill>
        <p:spPr>
          <a:xfrm>
            <a:off x="3006304" y="261258"/>
            <a:ext cx="8810625" cy="6531428"/>
          </a:xfrm>
          <a:prstGeom prst="rect">
            <a:avLst/>
          </a:prstGeom>
        </p:spPr>
      </p:pic>
    </p:spTree>
    <p:extLst>
      <p:ext uri="{BB962C8B-B14F-4D97-AF65-F5344CB8AC3E}">
        <p14:creationId xmlns:p14="http://schemas.microsoft.com/office/powerpoint/2010/main" val="310247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9ABC-EFC0-4642-A042-76601ADC8CD1}"/>
              </a:ext>
            </a:extLst>
          </p:cNvPr>
          <p:cNvSpPr>
            <a:spLocks noGrp="1"/>
          </p:cNvSpPr>
          <p:nvPr>
            <p:ph type="title"/>
          </p:nvPr>
        </p:nvSpPr>
        <p:spPr/>
        <p:txBody>
          <a:bodyPr/>
          <a:lstStyle/>
          <a:p>
            <a:r>
              <a:rPr lang="en-IN" dirty="0"/>
              <a:t>CAUSALITY ASSESSMENT</a:t>
            </a:r>
          </a:p>
        </p:txBody>
      </p:sp>
      <p:sp>
        <p:nvSpPr>
          <p:cNvPr id="3" name="Content Placeholder 2">
            <a:extLst>
              <a:ext uri="{FF2B5EF4-FFF2-40B4-BE49-F238E27FC236}">
                <a16:creationId xmlns:a16="http://schemas.microsoft.com/office/drawing/2014/main" id="{4E9F0BC1-255C-4376-BA21-2F673D53B2CF}"/>
              </a:ext>
            </a:extLst>
          </p:cNvPr>
          <p:cNvSpPr>
            <a:spLocks noGrp="1"/>
          </p:cNvSpPr>
          <p:nvPr>
            <p:ph idx="1"/>
          </p:nvPr>
        </p:nvSpPr>
        <p:spPr>
          <a:xfrm>
            <a:off x="2402600" y="2537213"/>
            <a:ext cx="8915400" cy="3777622"/>
          </a:xfrm>
        </p:spPr>
        <p:txBody>
          <a:bodyPr/>
          <a:lstStyle/>
          <a:p>
            <a:r>
              <a:rPr lang="en-IN" dirty="0"/>
              <a:t>A major component or the evaluation of reports of suspected ADR  is making </a:t>
            </a:r>
            <a:r>
              <a:rPr lang="en-IN" b="1" dirty="0">
                <a:solidFill>
                  <a:srgbClr val="FF0000"/>
                </a:solidFill>
              </a:rPr>
              <a:t>judgement about the degree to which any reported AE is causally related with suspected drug.</a:t>
            </a:r>
          </a:p>
          <a:p>
            <a:r>
              <a:rPr lang="en-IN" dirty="0"/>
              <a:t>Methods of causality assessment:</a:t>
            </a:r>
          </a:p>
          <a:p>
            <a:pPr marL="514350" indent="-514350">
              <a:buAutoNum type="arabicPeriod"/>
            </a:pPr>
            <a:r>
              <a:rPr lang="en-IN" dirty="0"/>
              <a:t>Global introspection by </a:t>
            </a:r>
            <a:r>
              <a:rPr lang="en-IN" b="1" dirty="0"/>
              <a:t>WHO-UMC Method</a:t>
            </a:r>
          </a:p>
          <a:p>
            <a:pPr marL="514350" indent="-514350">
              <a:buAutoNum type="arabicPeriod"/>
            </a:pPr>
            <a:r>
              <a:rPr lang="en-IN" dirty="0"/>
              <a:t>Structured algorithms, with/without scoring:</a:t>
            </a:r>
          </a:p>
          <a:p>
            <a:pPr marL="0" indent="0">
              <a:buNone/>
            </a:pPr>
            <a:r>
              <a:rPr lang="en-IN" dirty="0"/>
              <a:t>       </a:t>
            </a:r>
            <a:r>
              <a:rPr lang="en-IN" b="1" dirty="0"/>
              <a:t>Naranjo’s scale</a:t>
            </a:r>
            <a:r>
              <a:rPr lang="en-IN" dirty="0"/>
              <a:t>, Kramer's method, </a:t>
            </a:r>
            <a:r>
              <a:rPr lang="en-IN" dirty="0" err="1"/>
              <a:t>Venulets</a:t>
            </a:r>
            <a:r>
              <a:rPr lang="en-IN" dirty="0"/>
              <a:t> method, French method &amp; RUCAM score</a:t>
            </a:r>
          </a:p>
          <a:p>
            <a:pPr marL="0" indent="0">
              <a:buNone/>
            </a:pPr>
            <a:r>
              <a:rPr lang="en-IN" dirty="0"/>
              <a:t>3.	</a:t>
            </a:r>
            <a:r>
              <a:rPr lang="en-IN" dirty="0" err="1"/>
              <a:t>Bayeslans</a:t>
            </a:r>
            <a:r>
              <a:rPr lang="en-IN" dirty="0"/>
              <a:t> probabilistic methods</a:t>
            </a:r>
          </a:p>
        </p:txBody>
      </p:sp>
      <p:pic>
        <p:nvPicPr>
          <p:cNvPr id="8194" name="Picture 2" descr="See the source image">
            <a:extLst>
              <a:ext uri="{FF2B5EF4-FFF2-40B4-BE49-F238E27FC236}">
                <a16:creationId xmlns:a16="http://schemas.microsoft.com/office/drawing/2014/main" id="{CCACA779-3E34-4071-9208-349BFC39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181" y="220496"/>
            <a:ext cx="3845317" cy="191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49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AC28-956A-40C1-BA1B-E2C325D0BA83}"/>
              </a:ext>
            </a:extLst>
          </p:cNvPr>
          <p:cNvSpPr>
            <a:spLocks noGrp="1"/>
          </p:cNvSpPr>
          <p:nvPr>
            <p:ph type="title"/>
          </p:nvPr>
        </p:nvSpPr>
        <p:spPr/>
        <p:txBody>
          <a:bodyPr/>
          <a:lstStyle/>
          <a:p>
            <a:r>
              <a:rPr lang="en-IN" dirty="0"/>
              <a:t>FACTORS THAT DETERMINE CAUSAL RELATIONSHIP</a:t>
            </a:r>
          </a:p>
        </p:txBody>
      </p:sp>
      <p:sp>
        <p:nvSpPr>
          <p:cNvPr id="3" name="Content Placeholder 2">
            <a:extLst>
              <a:ext uri="{FF2B5EF4-FFF2-40B4-BE49-F238E27FC236}">
                <a16:creationId xmlns:a16="http://schemas.microsoft.com/office/drawing/2014/main" id="{CF0E6C15-C594-4B12-B174-727A97CD460E}"/>
              </a:ext>
            </a:extLst>
          </p:cNvPr>
          <p:cNvSpPr>
            <a:spLocks noGrp="1"/>
          </p:cNvSpPr>
          <p:nvPr>
            <p:ph idx="1"/>
          </p:nvPr>
        </p:nvSpPr>
        <p:spPr/>
        <p:txBody>
          <a:bodyPr/>
          <a:lstStyle/>
          <a:p>
            <a:pPr marL="0" indent="0">
              <a:buNone/>
            </a:pPr>
            <a:r>
              <a:rPr lang="en-IN" dirty="0"/>
              <a:t>1.</a:t>
            </a:r>
            <a:r>
              <a:rPr lang="en-IN" b="1" dirty="0"/>
              <a:t>TEMPORAL RELATIONSHIP:</a:t>
            </a:r>
          </a:p>
          <a:p>
            <a:pPr marL="0" indent="0">
              <a:buNone/>
            </a:pPr>
            <a:r>
              <a:rPr lang="en-IN" dirty="0"/>
              <a:t>       Time relationship between starting the treatment &amp; onset of the event. A strong causal relationship is supported when onset of ADR coincides with expected peak tissue concentration.</a:t>
            </a:r>
          </a:p>
          <a:p>
            <a:pPr marL="0" indent="0">
              <a:buNone/>
            </a:pPr>
            <a:endParaRPr lang="en-IN" dirty="0"/>
          </a:p>
          <a:p>
            <a:pPr marL="0" indent="0">
              <a:buNone/>
            </a:pPr>
            <a:r>
              <a:rPr lang="en-IN" dirty="0"/>
              <a:t>2.</a:t>
            </a:r>
            <a:r>
              <a:rPr lang="en-IN" b="1" dirty="0"/>
              <a:t>PLAUSIBILITY:</a:t>
            </a:r>
          </a:p>
          <a:p>
            <a:pPr marL="0" indent="0">
              <a:buNone/>
            </a:pPr>
            <a:r>
              <a:rPr lang="en-IN" dirty="0"/>
              <a:t>    ADR is analysed based on mechanism of action or similar previous reports.</a:t>
            </a:r>
          </a:p>
          <a:p>
            <a:pPr marL="0" indent="0">
              <a:buNone/>
            </a:pPr>
            <a:endParaRPr lang="en-IN" dirty="0"/>
          </a:p>
        </p:txBody>
      </p:sp>
    </p:spTree>
    <p:extLst>
      <p:ext uri="{BB962C8B-B14F-4D97-AF65-F5344CB8AC3E}">
        <p14:creationId xmlns:p14="http://schemas.microsoft.com/office/powerpoint/2010/main" val="3006298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930B3-98BA-4B57-9C26-D9B98B1E350C}"/>
              </a:ext>
            </a:extLst>
          </p:cNvPr>
          <p:cNvSpPr>
            <a:spLocks noGrp="1"/>
          </p:cNvSpPr>
          <p:nvPr>
            <p:ph idx="1"/>
          </p:nvPr>
        </p:nvSpPr>
        <p:spPr>
          <a:xfrm>
            <a:off x="1676400" y="289250"/>
            <a:ext cx="10515600" cy="6503436"/>
          </a:xfrm>
        </p:spPr>
        <p:txBody>
          <a:bodyPr>
            <a:normAutofit/>
          </a:bodyPr>
          <a:lstStyle/>
          <a:p>
            <a:pPr marL="0" indent="0">
              <a:buNone/>
            </a:pPr>
            <a:r>
              <a:rPr lang="en-IN" dirty="0"/>
              <a:t>3. </a:t>
            </a:r>
            <a:r>
              <a:rPr lang="en-IN" b="1" dirty="0"/>
              <a:t>CLINICAL &amp; PATHOLOGICAL CHARACTERISTIC OF THE EVENT:</a:t>
            </a:r>
          </a:p>
          <a:p>
            <a:pPr marL="0" indent="0">
              <a:buNone/>
            </a:pPr>
            <a:r>
              <a:rPr lang="en-IN" dirty="0"/>
              <a:t>     The ADR is analysed clinically &amp; on definite pathophysiological mechanisms e.g., Drug induced haemolytic anaemia should be accompanied with raised bilirubin &amp; reduced </a:t>
            </a:r>
            <a:r>
              <a:rPr lang="en-IN" dirty="0" err="1"/>
              <a:t>hb</a:t>
            </a:r>
            <a:r>
              <a:rPr lang="en-IN" dirty="0"/>
              <a:t>.</a:t>
            </a:r>
          </a:p>
          <a:p>
            <a:pPr marL="0" indent="0">
              <a:buNone/>
            </a:pPr>
            <a:endParaRPr lang="en-IN" dirty="0"/>
          </a:p>
          <a:p>
            <a:pPr marL="0" indent="0">
              <a:buNone/>
            </a:pPr>
            <a:r>
              <a:rPr lang="en-IN" dirty="0"/>
              <a:t>4.</a:t>
            </a:r>
            <a:r>
              <a:rPr lang="en-IN" b="1" dirty="0"/>
              <a:t>ALTERNATIVE CAUSES</a:t>
            </a:r>
          </a:p>
          <a:p>
            <a:pPr marL="0" indent="0">
              <a:buNone/>
            </a:pPr>
            <a:r>
              <a:rPr lang="en-IN" dirty="0"/>
              <a:t>   concomitant diseases, medications or non-drug exposure should be checked</a:t>
            </a:r>
          </a:p>
          <a:p>
            <a:pPr marL="0" indent="0">
              <a:buNone/>
            </a:pPr>
            <a:endParaRPr lang="en-IN" dirty="0"/>
          </a:p>
          <a:p>
            <a:pPr marL="0" indent="0">
              <a:buNone/>
            </a:pPr>
            <a:r>
              <a:rPr lang="en-IN" dirty="0"/>
              <a:t>5.</a:t>
            </a:r>
            <a:r>
              <a:rPr lang="en-IN" b="1" dirty="0"/>
              <a:t>RESPONSE TO STOPPING/DOSE REDUCTION (DECHALLENGE)</a:t>
            </a:r>
          </a:p>
          <a:p>
            <a:pPr marL="0" indent="0">
              <a:buNone/>
            </a:pPr>
            <a:r>
              <a:rPr lang="en-IN" dirty="0"/>
              <a:t>   Recovery after stopping or dose reduction is plausible pharmacologically &amp; pathologically</a:t>
            </a:r>
          </a:p>
          <a:p>
            <a:pPr marL="0" indent="0">
              <a:buNone/>
            </a:pPr>
            <a:endParaRPr lang="en-IN" dirty="0"/>
          </a:p>
          <a:p>
            <a:pPr marL="0" indent="0">
              <a:buNone/>
            </a:pPr>
            <a:r>
              <a:rPr lang="en-IN" dirty="0"/>
              <a:t>6.</a:t>
            </a:r>
            <a:r>
              <a:rPr lang="en-IN" b="1" dirty="0"/>
              <a:t>RESPONSE TO DOSE INCREASE (RECHALLENGE)</a:t>
            </a:r>
          </a:p>
          <a:p>
            <a:pPr marL="0" indent="0">
              <a:buNone/>
            </a:pPr>
            <a:r>
              <a:rPr lang="en-IN" dirty="0"/>
              <a:t>   Occurrence of ADR rechallenge is a strong indicator of causality </a:t>
            </a:r>
          </a:p>
        </p:txBody>
      </p:sp>
    </p:spTree>
    <p:extLst>
      <p:ext uri="{BB962C8B-B14F-4D97-AF65-F5344CB8AC3E}">
        <p14:creationId xmlns:p14="http://schemas.microsoft.com/office/powerpoint/2010/main" val="340018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AD8C-066D-44C0-BFA8-0293F2C49B29}"/>
              </a:ext>
            </a:extLst>
          </p:cNvPr>
          <p:cNvSpPr>
            <a:spLocks noGrp="1"/>
          </p:cNvSpPr>
          <p:nvPr>
            <p:ph type="title"/>
          </p:nvPr>
        </p:nvSpPr>
        <p:spPr/>
        <p:txBody>
          <a:bodyPr/>
          <a:lstStyle/>
          <a:p>
            <a:r>
              <a:rPr lang="en-IN" dirty="0"/>
              <a:t>ADVERSE DRUG REACTIONS</a:t>
            </a:r>
          </a:p>
        </p:txBody>
      </p:sp>
      <p:sp>
        <p:nvSpPr>
          <p:cNvPr id="3" name="Content Placeholder 2">
            <a:extLst>
              <a:ext uri="{FF2B5EF4-FFF2-40B4-BE49-F238E27FC236}">
                <a16:creationId xmlns:a16="http://schemas.microsoft.com/office/drawing/2014/main" id="{0F9071D9-2918-4473-9F4E-37F1F3B1EA39}"/>
              </a:ext>
            </a:extLst>
          </p:cNvPr>
          <p:cNvSpPr>
            <a:spLocks noGrp="1"/>
          </p:cNvSpPr>
          <p:nvPr>
            <p:ph idx="1"/>
          </p:nvPr>
        </p:nvSpPr>
        <p:spPr/>
        <p:txBody>
          <a:bodyPr/>
          <a:lstStyle/>
          <a:p>
            <a:r>
              <a:rPr lang="en-IN" dirty="0"/>
              <a:t>Any </a:t>
            </a:r>
            <a:r>
              <a:rPr lang="en-IN" b="1" dirty="0">
                <a:solidFill>
                  <a:srgbClr val="FF0000"/>
                </a:solidFill>
              </a:rPr>
              <a:t>noxious, unintended and undesired </a:t>
            </a:r>
            <a:r>
              <a:rPr lang="en-IN" dirty="0"/>
              <a:t>effect of a drug which occurs at a </a:t>
            </a:r>
            <a:r>
              <a:rPr lang="en-IN" b="1" dirty="0">
                <a:solidFill>
                  <a:srgbClr val="FF0000"/>
                </a:solidFill>
              </a:rPr>
              <a:t>dose used in humans </a:t>
            </a:r>
            <a:r>
              <a:rPr lang="en-IN" dirty="0"/>
              <a:t>for </a:t>
            </a:r>
            <a:r>
              <a:rPr lang="en-IN" b="1" dirty="0">
                <a:solidFill>
                  <a:srgbClr val="FF0000"/>
                </a:solidFill>
              </a:rPr>
              <a:t>prophylaxis or modification </a:t>
            </a:r>
            <a:r>
              <a:rPr lang="en-IN" dirty="0"/>
              <a:t>of physiological functions</a:t>
            </a:r>
          </a:p>
        </p:txBody>
      </p:sp>
      <p:pic>
        <p:nvPicPr>
          <p:cNvPr id="1026" name="Picture 2" descr="See the source image">
            <a:extLst>
              <a:ext uri="{FF2B5EF4-FFF2-40B4-BE49-F238E27FC236}">
                <a16:creationId xmlns:a16="http://schemas.microsoft.com/office/drawing/2014/main" id="{0D519877-35D7-4CD9-A2E2-503607D65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294" y="3282821"/>
            <a:ext cx="3220616" cy="322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48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7358-8C8D-4F57-BFCF-022AF0A8D7FF}"/>
              </a:ext>
            </a:extLst>
          </p:cNvPr>
          <p:cNvSpPr>
            <a:spLocks noGrp="1"/>
          </p:cNvSpPr>
          <p:nvPr>
            <p:ph type="title"/>
          </p:nvPr>
        </p:nvSpPr>
        <p:spPr>
          <a:xfrm>
            <a:off x="3329474" y="93307"/>
            <a:ext cx="7167465" cy="493291"/>
          </a:xfrm>
        </p:spPr>
        <p:txBody>
          <a:bodyPr>
            <a:normAutofit fontScale="90000"/>
          </a:bodyPr>
          <a:lstStyle/>
          <a:p>
            <a:r>
              <a:rPr lang="en-IN" dirty="0"/>
              <a:t>WHO-UMC CAUSALITY CATEGORIES</a:t>
            </a:r>
          </a:p>
        </p:txBody>
      </p:sp>
      <p:pic>
        <p:nvPicPr>
          <p:cNvPr id="5" name="Picture 4">
            <a:extLst>
              <a:ext uri="{FF2B5EF4-FFF2-40B4-BE49-F238E27FC236}">
                <a16:creationId xmlns:a16="http://schemas.microsoft.com/office/drawing/2014/main" id="{3A0F6A68-E5D4-4EAD-8BEF-DA09F75E67F6}"/>
              </a:ext>
            </a:extLst>
          </p:cNvPr>
          <p:cNvPicPr>
            <a:picLocks noChangeAspect="1"/>
          </p:cNvPicPr>
          <p:nvPr/>
        </p:nvPicPr>
        <p:blipFill>
          <a:blip r:embed="rId2"/>
          <a:stretch>
            <a:fillRect/>
          </a:stretch>
        </p:blipFill>
        <p:spPr>
          <a:xfrm>
            <a:off x="2379307" y="662473"/>
            <a:ext cx="8854750" cy="6102220"/>
          </a:xfrm>
          <a:prstGeom prst="rect">
            <a:avLst/>
          </a:prstGeom>
        </p:spPr>
      </p:pic>
    </p:spTree>
    <p:extLst>
      <p:ext uri="{BB962C8B-B14F-4D97-AF65-F5344CB8AC3E}">
        <p14:creationId xmlns:p14="http://schemas.microsoft.com/office/powerpoint/2010/main" val="277510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837A-B493-490B-96CF-04BD4A8CBF47}"/>
              </a:ext>
            </a:extLst>
          </p:cNvPr>
          <p:cNvSpPr>
            <a:spLocks noGrp="1"/>
          </p:cNvSpPr>
          <p:nvPr>
            <p:ph type="title"/>
          </p:nvPr>
        </p:nvSpPr>
        <p:spPr/>
        <p:txBody>
          <a:bodyPr/>
          <a:lstStyle/>
          <a:p>
            <a:r>
              <a:rPr lang="en-IN" dirty="0"/>
              <a:t>STEPS OF REPORTING</a:t>
            </a:r>
          </a:p>
        </p:txBody>
      </p:sp>
      <p:sp>
        <p:nvSpPr>
          <p:cNvPr id="3" name="Content Placeholder 2">
            <a:extLst>
              <a:ext uri="{FF2B5EF4-FFF2-40B4-BE49-F238E27FC236}">
                <a16:creationId xmlns:a16="http://schemas.microsoft.com/office/drawing/2014/main" id="{15A3D5BC-30E5-4394-9C22-C863A9112A1E}"/>
              </a:ext>
            </a:extLst>
          </p:cNvPr>
          <p:cNvSpPr>
            <a:spLocks noGrp="1"/>
          </p:cNvSpPr>
          <p:nvPr>
            <p:ph idx="1"/>
          </p:nvPr>
        </p:nvSpPr>
        <p:spPr/>
        <p:txBody>
          <a:bodyPr>
            <a:normAutofit fontScale="92500" lnSpcReduction="10000"/>
          </a:bodyPr>
          <a:lstStyle/>
          <a:p>
            <a:r>
              <a:rPr lang="en-IN" b="1" dirty="0"/>
              <a:t>WHO CAN REPORT?</a:t>
            </a:r>
          </a:p>
          <a:p>
            <a:pPr marL="0" indent="0">
              <a:buNone/>
            </a:pPr>
            <a:r>
              <a:rPr lang="en-IN" dirty="0"/>
              <a:t>Professionals working in healthcare team are the preferred source of information in Pharmacovigilance,</a:t>
            </a:r>
          </a:p>
          <a:p>
            <a:pPr marL="0" indent="0">
              <a:buNone/>
            </a:pPr>
            <a:r>
              <a:rPr lang="en-IN" dirty="0"/>
              <a:t>For example:</a:t>
            </a:r>
          </a:p>
          <a:p>
            <a:pPr marL="514350" indent="-514350">
              <a:buFont typeface="+mj-lt"/>
              <a:buAutoNum type="arabicPeriod"/>
            </a:pPr>
            <a:r>
              <a:rPr lang="en-IN" dirty="0"/>
              <a:t>Medical specialists</a:t>
            </a:r>
          </a:p>
          <a:p>
            <a:pPr marL="514350" indent="-514350">
              <a:buFont typeface="+mj-lt"/>
              <a:buAutoNum type="arabicPeriod"/>
            </a:pPr>
            <a:r>
              <a:rPr lang="en-IN" dirty="0"/>
              <a:t>Pharmacists</a:t>
            </a:r>
          </a:p>
          <a:p>
            <a:pPr marL="514350" indent="-514350">
              <a:buFont typeface="+mj-lt"/>
              <a:buAutoNum type="arabicPeriod"/>
            </a:pPr>
            <a:r>
              <a:rPr lang="en-IN" dirty="0"/>
              <a:t>Dentists</a:t>
            </a:r>
          </a:p>
          <a:p>
            <a:pPr marL="514350" indent="-514350">
              <a:buFont typeface="+mj-lt"/>
              <a:buAutoNum type="arabicPeriod"/>
            </a:pPr>
            <a:r>
              <a:rPr lang="en-IN" dirty="0"/>
              <a:t>Midwives</a:t>
            </a:r>
          </a:p>
          <a:p>
            <a:pPr marL="514350" indent="-514350">
              <a:buFont typeface="+mj-lt"/>
              <a:buAutoNum type="arabicPeriod"/>
            </a:pPr>
            <a:r>
              <a:rPr lang="en-IN" dirty="0"/>
              <a:t>Along with HCPs patient, patient’s relatives, witness or any common person after medical confirmation can report</a:t>
            </a:r>
          </a:p>
          <a:p>
            <a:pPr marL="514350" indent="-514350">
              <a:buFont typeface="+mj-lt"/>
              <a:buAutoNum type="arabicPeriod"/>
            </a:pPr>
            <a:r>
              <a:rPr lang="en-IN" dirty="0"/>
              <a:t>Pharmaceutical industries</a:t>
            </a:r>
          </a:p>
        </p:txBody>
      </p:sp>
      <p:pic>
        <p:nvPicPr>
          <p:cNvPr id="9218" name="Picture 2" descr="See the source image">
            <a:extLst>
              <a:ext uri="{FF2B5EF4-FFF2-40B4-BE49-F238E27FC236}">
                <a16:creationId xmlns:a16="http://schemas.microsoft.com/office/drawing/2014/main" id="{294C8DD0-D2EA-4D80-B2F3-AA6656BDA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020" y="0"/>
            <a:ext cx="3238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1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BB1-82D9-4AF1-8D19-797D99F6B337}"/>
              </a:ext>
            </a:extLst>
          </p:cNvPr>
          <p:cNvSpPr>
            <a:spLocks noGrp="1"/>
          </p:cNvSpPr>
          <p:nvPr>
            <p:ph type="title"/>
          </p:nvPr>
        </p:nvSpPr>
        <p:spPr>
          <a:xfrm>
            <a:off x="2451833" y="426355"/>
            <a:ext cx="8911687" cy="1280890"/>
          </a:xfrm>
        </p:spPr>
        <p:txBody>
          <a:bodyPr/>
          <a:lstStyle/>
          <a:p>
            <a:r>
              <a:rPr lang="en-IN" dirty="0"/>
              <a:t>WHAT TO REPORT</a:t>
            </a:r>
          </a:p>
        </p:txBody>
      </p:sp>
      <p:sp>
        <p:nvSpPr>
          <p:cNvPr id="3" name="Content Placeholder 2">
            <a:extLst>
              <a:ext uri="{FF2B5EF4-FFF2-40B4-BE49-F238E27FC236}">
                <a16:creationId xmlns:a16="http://schemas.microsoft.com/office/drawing/2014/main" id="{41B3CD50-AEE5-4578-AC9C-89151B940D15}"/>
              </a:ext>
            </a:extLst>
          </p:cNvPr>
          <p:cNvSpPr>
            <a:spLocks noGrp="1"/>
          </p:cNvSpPr>
          <p:nvPr>
            <p:ph idx="1"/>
          </p:nvPr>
        </p:nvSpPr>
        <p:spPr>
          <a:xfrm>
            <a:off x="2523897" y="2525486"/>
            <a:ext cx="8915400" cy="3777622"/>
          </a:xfrm>
        </p:spPr>
        <p:txBody>
          <a:bodyPr/>
          <a:lstStyle/>
          <a:p>
            <a:r>
              <a:rPr lang="en-IN" dirty="0"/>
              <a:t>All types of suspected ADRs whether known/unknown, serious/nonserious, Frequent/rare regardless of an established causal relationship between a drug &amp; reaction</a:t>
            </a:r>
          </a:p>
          <a:p>
            <a:r>
              <a:rPr lang="en-IN" dirty="0"/>
              <a:t>Lack of efficacy/resistance connected with the use of a medical device or drug product</a:t>
            </a:r>
          </a:p>
          <a:p>
            <a:r>
              <a:rPr lang="en-IN" dirty="0"/>
              <a:t>All suspected drug interactions </a:t>
            </a:r>
          </a:p>
        </p:txBody>
      </p:sp>
      <p:pic>
        <p:nvPicPr>
          <p:cNvPr id="4" name="Picture 2" descr="See the source image">
            <a:extLst>
              <a:ext uri="{FF2B5EF4-FFF2-40B4-BE49-F238E27FC236}">
                <a16:creationId xmlns:a16="http://schemas.microsoft.com/office/drawing/2014/main" id="{CA1B8F71-FEF4-467F-AE89-19952EF24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020" y="0"/>
            <a:ext cx="3238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6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6F2B-9285-4D6B-BE78-7EDF7D087A07}"/>
              </a:ext>
            </a:extLst>
          </p:cNvPr>
          <p:cNvSpPr>
            <a:spLocks noGrp="1"/>
          </p:cNvSpPr>
          <p:nvPr>
            <p:ph type="title"/>
          </p:nvPr>
        </p:nvSpPr>
        <p:spPr/>
        <p:txBody>
          <a:bodyPr/>
          <a:lstStyle/>
          <a:p>
            <a:r>
              <a:rPr lang="en-IN" dirty="0"/>
              <a:t>WHEN TO REPORT</a:t>
            </a:r>
          </a:p>
        </p:txBody>
      </p:sp>
      <p:sp>
        <p:nvSpPr>
          <p:cNvPr id="3" name="Content Placeholder 2">
            <a:extLst>
              <a:ext uri="{FF2B5EF4-FFF2-40B4-BE49-F238E27FC236}">
                <a16:creationId xmlns:a16="http://schemas.microsoft.com/office/drawing/2014/main" id="{EABABA2F-70EC-49C4-8145-4349DC8717C9}"/>
              </a:ext>
            </a:extLst>
          </p:cNvPr>
          <p:cNvSpPr>
            <a:spLocks noGrp="1"/>
          </p:cNvSpPr>
          <p:nvPr>
            <p:ph idx="1"/>
          </p:nvPr>
        </p:nvSpPr>
        <p:spPr>
          <a:xfrm>
            <a:off x="2592925" y="2456268"/>
            <a:ext cx="8915400" cy="3777622"/>
          </a:xfrm>
        </p:spPr>
        <p:txBody>
          <a:bodyPr/>
          <a:lstStyle/>
          <a:p>
            <a:r>
              <a:rPr lang="en-IN" dirty="0"/>
              <a:t>All </a:t>
            </a:r>
            <a:r>
              <a:rPr lang="en-IN" b="1" dirty="0">
                <a:solidFill>
                  <a:srgbClr val="FF0000"/>
                </a:solidFill>
              </a:rPr>
              <a:t>spontaneous case </a:t>
            </a:r>
            <a:r>
              <a:rPr lang="en-IN" dirty="0"/>
              <a:t>should  be reported </a:t>
            </a:r>
            <a:r>
              <a:rPr lang="en-IN" b="1" dirty="0">
                <a:solidFill>
                  <a:srgbClr val="FF0000"/>
                </a:solidFill>
              </a:rPr>
              <a:t>within 10 days</a:t>
            </a:r>
          </a:p>
          <a:p>
            <a:r>
              <a:rPr lang="en-IN" dirty="0"/>
              <a:t>All suspected ADR should be reported </a:t>
            </a:r>
            <a:r>
              <a:rPr lang="en-IN" b="1" dirty="0">
                <a:solidFill>
                  <a:srgbClr val="FF0000"/>
                </a:solidFill>
              </a:rPr>
              <a:t>as soon as possible </a:t>
            </a:r>
            <a:r>
              <a:rPr lang="en-IN" dirty="0"/>
              <a:t>because over reporting is always better than under reporting</a:t>
            </a:r>
          </a:p>
          <a:p>
            <a:r>
              <a:rPr lang="en-IN" b="1" dirty="0">
                <a:solidFill>
                  <a:srgbClr val="FF0000"/>
                </a:solidFill>
              </a:rPr>
              <a:t>Death</a:t>
            </a:r>
            <a:r>
              <a:rPr lang="en-IN" dirty="0"/>
              <a:t> event must be reported </a:t>
            </a:r>
            <a:r>
              <a:rPr lang="en-IN" b="1" dirty="0">
                <a:solidFill>
                  <a:srgbClr val="FF0000"/>
                </a:solidFill>
              </a:rPr>
              <a:t>as soon as possible</a:t>
            </a:r>
            <a:r>
              <a:rPr lang="en-IN" dirty="0"/>
              <a:t>, while </a:t>
            </a:r>
            <a:r>
              <a:rPr lang="en-IN" b="1" dirty="0">
                <a:solidFill>
                  <a:srgbClr val="FF0000"/>
                </a:solidFill>
              </a:rPr>
              <a:t>all other serious ADR/event needs to report within 7 days only</a:t>
            </a:r>
          </a:p>
          <a:p>
            <a:r>
              <a:rPr lang="en-IN" dirty="0"/>
              <a:t>All </a:t>
            </a:r>
            <a:r>
              <a:rPr lang="en-IN" b="1" dirty="0">
                <a:solidFill>
                  <a:srgbClr val="FF0000"/>
                </a:solidFill>
              </a:rPr>
              <a:t>nonserious cases </a:t>
            </a:r>
            <a:r>
              <a:rPr lang="en-IN" dirty="0"/>
              <a:t>must be reported </a:t>
            </a:r>
            <a:r>
              <a:rPr lang="en-IN" b="1" dirty="0">
                <a:solidFill>
                  <a:srgbClr val="FF0000"/>
                </a:solidFill>
              </a:rPr>
              <a:t>within 30 days</a:t>
            </a:r>
          </a:p>
          <a:p>
            <a:endParaRPr lang="en-IN" dirty="0"/>
          </a:p>
          <a:p>
            <a:pPr marL="0" indent="0">
              <a:buNone/>
            </a:pPr>
            <a:r>
              <a:rPr lang="en-IN" b="1" dirty="0"/>
              <a:t>REPORTING DELAY MAY CREATE SERIOUS PROBLEM</a:t>
            </a:r>
          </a:p>
          <a:p>
            <a:endParaRPr lang="en-IN" dirty="0"/>
          </a:p>
        </p:txBody>
      </p:sp>
      <p:pic>
        <p:nvPicPr>
          <p:cNvPr id="4" name="Picture 2" descr="See the source image">
            <a:extLst>
              <a:ext uri="{FF2B5EF4-FFF2-40B4-BE49-F238E27FC236}">
                <a16:creationId xmlns:a16="http://schemas.microsoft.com/office/drawing/2014/main" id="{10A2F945-6477-4C96-83F1-59210F9C0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020" y="0"/>
            <a:ext cx="3238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82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125F-87ED-4E41-8BA2-522C67373E24}"/>
              </a:ext>
            </a:extLst>
          </p:cNvPr>
          <p:cNvSpPr>
            <a:spLocks noGrp="1"/>
          </p:cNvSpPr>
          <p:nvPr>
            <p:ph type="title"/>
          </p:nvPr>
        </p:nvSpPr>
        <p:spPr/>
        <p:txBody>
          <a:bodyPr/>
          <a:lstStyle/>
          <a:p>
            <a:r>
              <a:rPr lang="en-IN" dirty="0"/>
              <a:t>HOW &amp; WHERE TO REPORT</a:t>
            </a:r>
          </a:p>
        </p:txBody>
      </p:sp>
      <p:sp>
        <p:nvSpPr>
          <p:cNvPr id="3" name="Content Placeholder 2">
            <a:extLst>
              <a:ext uri="{FF2B5EF4-FFF2-40B4-BE49-F238E27FC236}">
                <a16:creationId xmlns:a16="http://schemas.microsoft.com/office/drawing/2014/main" id="{FB11CFB0-A98B-4F78-B1F7-F16D19B33989}"/>
              </a:ext>
            </a:extLst>
          </p:cNvPr>
          <p:cNvSpPr>
            <a:spLocks noGrp="1"/>
          </p:cNvSpPr>
          <p:nvPr>
            <p:ph idx="1"/>
          </p:nvPr>
        </p:nvSpPr>
        <p:spPr>
          <a:xfrm>
            <a:off x="838200" y="1436914"/>
            <a:ext cx="10515600" cy="4740049"/>
          </a:xfrm>
        </p:spPr>
        <p:txBody>
          <a:bodyPr>
            <a:normAutofit/>
          </a:bodyPr>
          <a:lstStyle/>
          <a:p>
            <a:r>
              <a:rPr lang="en-IN" dirty="0"/>
              <a:t>ADR forms for HCP &amp; patients/ consumers are available on the website of IPC. The consumer reporting forms are available in 10 vernacular languages</a:t>
            </a:r>
          </a:p>
          <a:p>
            <a:r>
              <a:rPr lang="en-IN" dirty="0"/>
              <a:t>Daily filled ADR forms can be sent to the nearest AMC or directly to NCC</a:t>
            </a:r>
          </a:p>
          <a:p>
            <a:r>
              <a:rPr lang="en-IN" dirty="0"/>
              <a:t>Call on helpline toll free no 18001803024 on week days from 9am to 5.30pm to report ADR</a:t>
            </a:r>
          </a:p>
          <a:p>
            <a:r>
              <a:rPr lang="en-IN" dirty="0"/>
              <a:t>Can directly mail this filled form to</a:t>
            </a:r>
          </a:p>
          <a:p>
            <a:pPr marL="0" indent="0">
              <a:buNone/>
            </a:pPr>
            <a:r>
              <a:rPr lang="en-IN" dirty="0">
                <a:hlinkClick r:id="rId2"/>
              </a:rPr>
              <a:t>pvpi@ipcindia.net</a:t>
            </a:r>
            <a:r>
              <a:rPr lang="en-IN" dirty="0"/>
              <a:t> OR </a:t>
            </a:r>
            <a:r>
              <a:rPr lang="en-IN" dirty="0">
                <a:hlinkClick r:id="rId3"/>
              </a:rPr>
              <a:t>pvpi.ipcindia@gmail.com</a:t>
            </a:r>
            <a:endParaRPr lang="en-IN" dirty="0"/>
          </a:p>
          <a:p>
            <a:r>
              <a:rPr lang="en-IN" dirty="0"/>
              <a:t>Through ADR reporting android app “ADR </a:t>
            </a:r>
            <a:r>
              <a:rPr lang="en-IN" dirty="0" err="1"/>
              <a:t>Pvpi</a:t>
            </a:r>
            <a:r>
              <a:rPr lang="en-IN" dirty="0"/>
              <a:t>”</a:t>
            </a:r>
          </a:p>
          <a:p>
            <a:r>
              <a:rPr lang="en-IN" dirty="0"/>
              <a:t>A list of AMC is available at</a:t>
            </a:r>
          </a:p>
          <a:p>
            <a:pPr marL="0" indent="0">
              <a:buNone/>
            </a:pPr>
            <a:r>
              <a:rPr lang="en-IN" dirty="0">
                <a:hlinkClick r:id="rId4"/>
              </a:rPr>
              <a:t>http://www.ipc.gov.in</a:t>
            </a:r>
            <a:r>
              <a:rPr lang="en-IN" dirty="0"/>
              <a:t> </a:t>
            </a:r>
          </a:p>
          <a:p>
            <a:pPr marL="0" indent="0">
              <a:buNone/>
            </a:pPr>
            <a:r>
              <a:rPr lang="en-IN" dirty="0"/>
              <a:t>http://www.ipc.gov.in/pvpi/pv_home.html</a:t>
            </a:r>
          </a:p>
          <a:p>
            <a:pPr marL="0" indent="0">
              <a:buNone/>
            </a:pPr>
            <a:endParaRPr lang="en-IN" dirty="0"/>
          </a:p>
        </p:txBody>
      </p:sp>
      <p:pic>
        <p:nvPicPr>
          <p:cNvPr id="4" name="Picture 2" descr="See the source image">
            <a:extLst>
              <a:ext uri="{FF2B5EF4-FFF2-40B4-BE49-F238E27FC236}">
                <a16:creationId xmlns:a16="http://schemas.microsoft.com/office/drawing/2014/main" id="{0BF32256-1F63-4D69-A97C-F0A775310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882" y="3429000"/>
            <a:ext cx="3238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7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1D36-5DB3-43FC-9B59-793A78F8D73E}"/>
              </a:ext>
            </a:extLst>
          </p:cNvPr>
          <p:cNvSpPr>
            <a:spLocks noGrp="1"/>
          </p:cNvSpPr>
          <p:nvPr>
            <p:ph type="title"/>
          </p:nvPr>
        </p:nvSpPr>
        <p:spPr>
          <a:xfrm>
            <a:off x="1520890" y="220225"/>
            <a:ext cx="10840616" cy="1325563"/>
          </a:xfrm>
        </p:spPr>
        <p:txBody>
          <a:bodyPr/>
          <a:lstStyle/>
          <a:p>
            <a:r>
              <a:rPr lang="en-US" dirty="0"/>
              <a:t>WHAT HAPPENS TO SUBMITTED INFORMATION</a:t>
            </a:r>
            <a:endParaRPr lang="en-IN" dirty="0"/>
          </a:p>
        </p:txBody>
      </p:sp>
      <p:pic>
        <p:nvPicPr>
          <p:cNvPr id="5" name="Picture 4">
            <a:extLst>
              <a:ext uri="{FF2B5EF4-FFF2-40B4-BE49-F238E27FC236}">
                <a16:creationId xmlns:a16="http://schemas.microsoft.com/office/drawing/2014/main" id="{40B97E7B-2099-4C2B-9D1B-03E8F2A1A1C4}"/>
              </a:ext>
            </a:extLst>
          </p:cNvPr>
          <p:cNvPicPr>
            <a:picLocks noChangeAspect="1"/>
          </p:cNvPicPr>
          <p:nvPr/>
        </p:nvPicPr>
        <p:blipFill>
          <a:blip r:embed="rId2"/>
          <a:stretch>
            <a:fillRect/>
          </a:stretch>
        </p:blipFill>
        <p:spPr>
          <a:xfrm>
            <a:off x="2714042" y="1853390"/>
            <a:ext cx="6438900" cy="3990975"/>
          </a:xfrm>
          <a:prstGeom prst="rect">
            <a:avLst/>
          </a:prstGeom>
        </p:spPr>
      </p:pic>
      <p:pic>
        <p:nvPicPr>
          <p:cNvPr id="10242" name="Picture 2" descr="See the source image">
            <a:extLst>
              <a:ext uri="{FF2B5EF4-FFF2-40B4-BE49-F238E27FC236}">
                <a16:creationId xmlns:a16="http://schemas.microsoft.com/office/drawing/2014/main" id="{D9CA522A-9F7B-4925-BF65-89289BA3A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0" y="1353716"/>
            <a:ext cx="25717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94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10407-B24F-40A5-89D1-96D0AE7E14E4}"/>
              </a:ext>
            </a:extLst>
          </p:cNvPr>
          <p:cNvPicPr>
            <a:picLocks noChangeAspect="1"/>
          </p:cNvPicPr>
          <p:nvPr/>
        </p:nvPicPr>
        <p:blipFill>
          <a:blip r:embed="rId2"/>
          <a:stretch>
            <a:fillRect/>
          </a:stretch>
        </p:blipFill>
        <p:spPr>
          <a:xfrm>
            <a:off x="1677469" y="87280"/>
            <a:ext cx="8277225" cy="6534150"/>
          </a:xfrm>
          <a:prstGeom prst="rect">
            <a:avLst/>
          </a:prstGeom>
        </p:spPr>
      </p:pic>
    </p:spTree>
    <p:extLst>
      <p:ext uri="{BB962C8B-B14F-4D97-AF65-F5344CB8AC3E}">
        <p14:creationId xmlns:p14="http://schemas.microsoft.com/office/powerpoint/2010/main" val="46491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0BF2-B1F8-46CE-94A5-BDF62F96C97E}"/>
              </a:ext>
            </a:extLst>
          </p:cNvPr>
          <p:cNvSpPr>
            <a:spLocks noGrp="1"/>
          </p:cNvSpPr>
          <p:nvPr>
            <p:ph type="title"/>
          </p:nvPr>
        </p:nvSpPr>
        <p:spPr/>
        <p:txBody>
          <a:bodyPr/>
          <a:lstStyle/>
          <a:p>
            <a:r>
              <a:rPr lang="en-US" dirty="0"/>
              <a:t>ADR REPORTING FORM</a:t>
            </a:r>
            <a:endParaRPr lang="en-IN" dirty="0"/>
          </a:p>
        </p:txBody>
      </p:sp>
      <p:sp>
        <p:nvSpPr>
          <p:cNvPr id="3" name="Content Placeholder 2">
            <a:extLst>
              <a:ext uri="{FF2B5EF4-FFF2-40B4-BE49-F238E27FC236}">
                <a16:creationId xmlns:a16="http://schemas.microsoft.com/office/drawing/2014/main" id="{A13D76BB-90F3-4FF1-9FC9-BB6081E8BC2B}"/>
              </a:ext>
            </a:extLst>
          </p:cNvPr>
          <p:cNvSpPr>
            <a:spLocks noGrp="1"/>
          </p:cNvSpPr>
          <p:nvPr>
            <p:ph idx="1"/>
          </p:nvPr>
        </p:nvSpPr>
        <p:spPr/>
        <p:txBody>
          <a:bodyPr/>
          <a:lstStyle/>
          <a:p>
            <a:r>
              <a:rPr lang="en-US" dirty="0"/>
              <a:t>Also called as ADR/case report form/individual case safety report form.</a:t>
            </a:r>
          </a:p>
          <a:p>
            <a:r>
              <a:rPr lang="en-US" dirty="0"/>
              <a:t>As per WHO the form should have 4 sections</a:t>
            </a:r>
          </a:p>
          <a:p>
            <a:r>
              <a:rPr lang="en-US" b="1" u="sng" dirty="0" err="1"/>
              <a:t>A.Patient</a:t>
            </a:r>
            <a:r>
              <a:rPr lang="en-US" b="1" u="sng" dirty="0"/>
              <a:t> information:</a:t>
            </a:r>
          </a:p>
          <a:p>
            <a:r>
              <a:rPr lang="en-US" dirty="0"/>
              <a:t>Name, age, gender, weight</a:t>
            </a:r>
          </a:p>
          <a:p>
            <a:r>
              <a:rPr lang="en-US" b="1" u="sng" dirty="0" err="1"/>
              <a:t>B.Details</a:t>
            </a:r>
            <a:r>
              <a:rPr lang="en-US" b="1" u="sng" dirty="0"/>
              <a:t> of suspected ADR:</a:t>
            </a:r>
          </a:p>
          <a:p>
            <a:r>
              <a:rPr lang="en-US" dirty="0"/>
              <a:t>Description of problem, date of event &amp; report, seriousness of the reaction, </a:t>
            </a:r>
            <a:r>
              <a:rPr lang="en-US" dirty="0" err="1"/>
              <a:t>relavant</a:t>
            </a:r>
            <a:r>
              <a:rPr lang="en-US" dirty="0"/>
              <a:t> tests/lab data, </a:t>
            </a:r>
            <a:r>
              <a:rPr lang="en-US" dirty="0" err="1"/>
              <a:t>relavant</a:t>
            </a:r>
            <a:r>
              <a:rPr lang="en-US" dirty="0"/>
              <a:t> history &amp; premedical conditions, outcome of the adverse event.</a:t>
            </a:r>
            <a:endParaRPr lang="en-IN" dirty="0"/>
          </a:p>
        </p:txBody>
      </p:sp>
    </p:spTree>
    <p:extLst>
      <p:ext uri="{BB962C8B-B14F-4D97-AF65-F5344CB8AC3E}">
        <p14:creationId xmlns:p14="http://schemas.microsoft.com/office/powerpoint/2010/main" val="3878770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7D45F-16EA-46AE-AF10-D955334D1508}"/>
              </a:ext>
            </a:extLst>
          </p:cNvPr>
          <p:cNvSpPr>
            <a:spLocks noGrp="1"/>
          </p:cNvSpPr>
          <p:nvPr>
            <p:ph idx="1"/>
          </p:nvPr>
        </p:nvSpPr>
        <p:spPr/>
        <p:txBody>
          <a:bodyPr/>
          <a:lstStyle/>
          <a:p>
            <a:r>
              <a:rPr lang="en-US" b="1" u="sng" dirty="0" err="1"/>
              <a:t>C.Details</a:t>
            </a:r>
            <a:r>
              <a:rPr lang="en-US" b="1" u="sng" dirty="0"/>
              <a:t> of suspected medication:</a:t>
            </a:r>
          </a:p>
          <a:p>
            <a:r>
              <a:rPr lang="en-US" dirty="0"/>
              <a:t>Name of drug (brand name),batch </a:t>
            </a:r>
            <a:r>
              <a:rPr lang="en-US" dirty="0" err="1"/>
              <a:t>no,expiry</a:t>
            </a:r>
            <a:r>
              <a:rPr lang="en-US" dirty="0"/>
              <a:t> </a:t>
            </a:r>
            <a:r>
              <a:rPr lang="en-US" dirty="0" err="1"/>
              <a:t>date,dose,frequency,route,therapy</a:t>
            </a:r>
            <a:r>
              <a:rPr lang="en-US" dirty="0"/>
              <a:t> date &amp; </a:t>
            </a:r>
            <a:r>
              <a:rPr lang="en-US" dirty="0" err="1"/>
              <a:t>duration,dechallenge,rechallenge,diagnosis</a:t>
            </a:r>
            <a:r>
              <a:rPr lang="en-US" dirty="0"/>
              <a:t> for </a:t>
            </a:r>
            <a:r>
              <a:rPr lang="en-US" dirty="0" err="1"/>
              <a:t>use,concomitant</a:t>
            </a:r>
            <a:r>
              <a:rPr lang="en-US" dirty="0"/>
              <a:t> medical products &amp; date of therapy</a:t>
            </a:r>
          </a:p>
          <a:p>
            <a:r>
              <a:rPr lang="en-US" b="1" u="sng" dirty="0" err="1"/>
              <a:t>D.Reporter</a:t>
            </a:r>
            <a:r>
              <a:rPr lang="en-US" b="1" u="sng" dirty="0"/>
              <a:t> details:</a:t>
            </a:r>
          </a:p>
          <a:p>
            <a:r>
              <a:rPr lang="en-US" dirty="0" err="1"/>
              <a:t>Name,address,tele.no,email,occupation,signature</a:t>
            </a:r>
            <a:endParaRPr lang="en-US" dirty="0"/>
          </a:p>
          <a:p>
            <a:endParaRPr lang="en-IN" dirty="0"/>
          </a:p>
        </p:txBody>
      </p:sp>
    </p:spTree>
    <p:extLst>
      <p:ext uri="{BB962C8B-B14F-4D97-AF65-F5344CB8AC3E}">
        <p14:creationId xmlns:p14="http://schemas.microsoft.com/office/powerpoint/2010/main" val="3308645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5F897086-5FAA-4BF3-AB31-DBEC54C39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5" y="0"/>
            <a:ext cx="4845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5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CF1CEA-C1D7-2409-EC67-B347D403B0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55" r="13132"/>
          <a:stretch/>
        </p:blipFill>
        <p:spPr>
          <a:xfrm>
            <a:off x="3088433" y="615820"/>
            <a:ext cx="8472195" cy="4838830"/>
          </a:xfrm>
        </p:spPr>
      </p:pic>
    </p:spTree>
    <p:extLst>
      <p:ext uri="{BB962C8B-B14F-4D97-AF65-F5344CB8AC3E}">
        <p14:creationId xmlns:p14="http://schemas.microsoft.com/office/powerpoint/2010/main" val="63105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C5CA5696-A67D-4933-BDE9-8D8A28E50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438" y="0"/>
            <a:ext cx="5697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763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9A5D5-5FD7-439C-8DBD-65379E0B41D1}"/>
              </a:ext>
            </a:extLst>
          </p:cNvPr>
          <p:cNvPicPr>
            <a:picLocks noChangeAspect="1"/>
          </p:cNvPicPr>
          <p:nvPr/>
        </p:nvPicPr>
        <p:blipFill>
          <a:blip r:embed="rId2"/>
          <a:stretch>
            <a:fillRect/>
          </a:stretch>
        </p:blipFill>
        <p:spPr>
          <a:xfrm>
            <a:off x="1812060" y="0"/>
            <a:ext cx="8567879" cy="6858000"/>
          </a:xfrm>
          <a:prstGeom prst="rect">
            <a:avLst/>
          </a:prstGeom>
        </p:spPr>
      </p:pic>
    </p:spTree>
    <p:extLst>
      <p:ext uri="{BB962C8B-B14F-4D97-AF65-F5344CB8AC3E}">
        <p14:creationId xmlns:p14="http://schemas.microsoft.com/office/powerpoint/2010/main" val="2877237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75A44-07F7-40CD-B725-5752429DCEEB}"/>
              </a:ext>
            </a:extLst>
          </p:cNvPr>
          <p:cNvPicPr>
            <a:picLocks noChangeAspect="1"/>
          </p:cNvPicPr>
          <p:nvPr/>
        </p:nvPicPr>
        <p:blipFill>
          <a:blip r:embed="rId2"/>
          <a:stretch>
            <a:fillRect/>
          </a:stretch>
        </p:blipFill>
        <p:spPr>
          <a:xfrm>
            <a:off x="2290762" y="523875"/>
            <a:ext cx="7610475" cy="5810250"/>
          </a:xfrm>
          <a:prstGeom prst="rect">
            <a:avLst/>
          </a:prstGeom>
        </p:spPr>
      </p:pic>
    </p:spTree>
    <p:extLst>
      <p:ext uri="{BB962C8B-B14F-4D97-AF65-F5344CB8AC3E}">
        <p14:creationId xmlns:p14="http://schemas.microsoft.com/office/powerpoint/2010/main" val="3506412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2C0E-1DB3-4221-9AE8-97683412BE65}"/>
              </a:ext>
            </a:extLst>
          </p:cNvPr>
          <p:cNvPicPr>
            <a:picLocks noChangeAspect="1"/>
          </p:cNvPicPr>
          <p:nvPr/>
        </p:nvPicPr>
        <p:blipFill>
          <a:blip r:embed="rId2"/>
          <a:stretch>
            <a:fillRect/>
          </a:stretch>
        </p:blipFill>
        <p:spPr>
          <a:xfrm>
            <a:off x="2237301" y="0"/>
            <a:ext cx="7717398" cy="6858000"/>
          </a:xfrm>
          <a:prstGeom prst="rect">
            <a:avLst/>
          </a:prstGeom>
        </p:spPr>
      </p:pic>
    </p:spTree>
    <p:extLst>
      <p:ext uri="{BB962C8B-B14F-4D97-AF65-F5344CB8AC3E}">
        <p14:creationId xmlns:p14="http://schemas.microsoft.com/office/powerpoint/2010/main" val="597553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62FFC-0821-4A36-8ACD-B13993C6BA0D}"/>
              </a:ext>
            </a:extLst>
          </p:cNvPr>
          <p:cNvPicPr>
            <a:picLocks noChangeAspect="1"/>
          </p:cNvPicPr>
          <p:nvPr/>
        </p:nvPicPr>
        <p:blipFill>
          <a:blip r:embed="rId2"/>
          <a:stretch>
            <a:fillRect/>
          </a:stretch>
        </p:blipFill>
        <p:spPr>
          <a:xfrm>
            <a:off x="2868288" y="332403"/>
            <a:ext cx="8620125" cy="3543300"/>
          </a:xfrm>
          <a:prstGeom prst="rect">
            <a:avLst/>
          </a:prstGeom>
        </p:spPr>
      </p:pic>
    </p:spTree>
    <p:extLst>
      <p:ext uri="{BB962C8B-B14F-4D97-AF65-F5344CB8AC3E}">
        <p14:creationId xmlns:p14="http://schemas.microsoft.com/office/powerpoint/2010/main" val="1431694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9425D-6CDE-4DDC-9CAF-2AD652CE75E3}"/>
              </a:ext>
            </a:extLst>
          </p:cNvPr>
          <p:cNvPicPr>
            <a:picLocks noChangeAspect="1"/>
          </p:cNvPicPr>
          <p:nvPr/>
        </p:nvPicPr>
        <p:blipFill>
          <a:blip r:embed="rId2"/>
          <a:stretch>
            <a:fillRect/>
          </a:stretch>
        </p:blipFill>
        <p:spPr>
          <a:xfrm>
            <a:off x="1932865" y="0"/>
            <a:ext cx="8326269" cy="6858000"/>
          </a:xfrm>
          <a:prstGeom prst="rect">
            <a:avLst/>
          </a:prstGeom>
        </p:spPr>
      </p:pic>
    </p:spTree>
    <p:extLst>
      <p:ext uri="{BB962C8B-B14F-4D97-AF65-F5344CB8AC3E}">
        <p14:creationId xmlns:p14="http://schemas.microsoft.com/office/powerpoint/2010/main" val="2935174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FD13A-303A-4B2F-9B31-0197B889688C}"/>
              </a:ext>
            </a:extLst>
          </p:cNvPr>
          <p:cNvPicPr>
            <a:picLocks noChangeAspect="1"/>
          </p:cNvPicPr>
          <p:nvPr/>
        </p:nvPicPr>
        <p:blipFill>
          <a:blip r:embed="rId2"/>
          <a:stretch>
            <a:fillRect/>
          </a:stretch>
        </p:blipFill>
        <p:spPr>
          <a:xfrm>
            <a:off x="2405743" y="233265"/>
            <a:ext cx="9341498" cy="4264089"/>
          </a:xfrm>
          <a:prstGeom prst="rect">
            <a:avLst/>
          </a:prstGeom>
        </p:spPr>
      </p:pic>
    </p:spTree>
    <p:extLst>
      <p:ext uri="{BB962C8B-B14F-4D97-AF65-F5344CB8AC3E}">
        <p14:creationId xmlns:p14="http://schemas.microsoft.com/office/powerpoint/2010/main" val="390283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36728-9F77-4F2A-8072-D51B57C536E4}"/>
              </a:ext>
            </a:extLst>
          </p:cNvPr>
          <p:cNvPicPr>
            <a:picLocks noChangeAspect="1"/>
          </p:cNvPicPr>
          <p:nvPr/>
        </p:nvPicPr>
        <p:blipFill>
          <a:blip r:embed="rId2"/>
          <a:stretch>
            <a:fillRect/>
          </a:stretch>
        </p:blipFill>
        <p:spPr>
          <a:xfrm>
            <a:off x="1638300" y="1666875"/>
            <a:ext cx="8915400" cy="3838186"/>
          </a:xfrm>
          <a:prstGeom prst="rect">
            <a:avLst/>
          </a:prstGeom>
        </p:spPr>
      </p:pic>
    </p:spTree>
    <p:extLst>
      <p:ext uri="{BB962C8B-B14F-4D97-AF65-F5344CB8AC3E}">
        <p14:creationId xmlns:p14="http://schemas.microsoft.com/office/powerpoint/2010/main" val="12033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7953C6-9603-4C3A-A1DD-D35B8483213F}"/>
              </a:ext>
            </a:extLst>
          </p:cNvPr>
          <p:cNvPicPr>
            <a:picLocks noChangeAspect="1"/>
          </p:cNvPicPr>
          <p:nvPr/>
        </p:nvPicPr>
        <p:blipFill>
          <a:blip r:embed="rId2"/>
          <a:stretch>
            <a:fillRect/>
          </a:stretch>
        </p:blipFill>
        <p:spPr>
          <a:xfrm>
            <a:off x="2939278" y="0"/>
            <a:ext cx="6313444" cy="6858000"/>
          </a:xfrm>
          <a:prstGeom prst="rect">
            <a:avLst/>
          </a:prstGeom>
        </p:spPr>
      </p:pic>
    </p:spTree>
    <p:extLst>
      <p:ext uri="{BB962C8B-B14F-4D97-AF65-F5344CB8AC3E}">
        <p14:creationId xmlns:p14="http://schemas.microsoft.com/office/powerpoint/2010/main" val="2134834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5463A-776E-4E5A-A7A2-78C8D2A73F6E}"/>
              </a:ext>
            </a:extLst>
          </p:cNvPr>
          <p:cNvPicPr>
            <a:picLocks noChangeAspect="1"/>
          </p:cNvPicPr>
          <p:nvPr/>
        </p:nvPicPr>
        <p:blipFill>
          <a:blip r:embed="rId2"/>
          <a:stretch>
            <a:fillRect/>
          </a:stretch>
        </p:blipFill>
        <p:spPr>
          <a:xfrm>
            <a:off x="2444621" y="97971"/>
            <a:ext cx="9573207" cy="6685384"/>
          </a:xfrm>
          <a:prstGeom prst="rect">
            <a:avLst/>
          </a:prstGeom>
        </p:spPr>
      </p:pic>
    </p:spTree>
    <p:extLst>
      <p:ext uri="{BB962C8B-B14F-4D97-AF65-F5344CB8AC3E}">
        <p14:creationId xmlns:p14="http://schemas.microsoft.com/office/powerpoint/2010/main" val="116235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6BB899-51A1-2BAF-F1F4-0256D7B1FF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77" r="12133"/>
          <a:stretch/>
        </p:blipFill>
        <p:spPr>
          <a:xfrm>
            <a:off x="2444620" y="895739"/>
            <a:ext cx="8882743" cy="5016111"/>
          </a:xfrm>
        </p:spPr>
      </p:pic>
    </p:spTree>
    <p:extLst>
      <p:ext uri="{BB962C8B-B14F-4D97-AF65-F5344CB8AC3E}">
        <p14:creationId xmlns:p14="http://schemas.microsoft.com/office/powerpoint/2010/main" val="49167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AE715D-52AB-3F5B-F8E0-EF7BA54206BC}"/>
              </a:ext>
            </a:extLst>
          </p:cNvPr>
          <p:cNvSpPr txBox="1"/>
          <p:nvPr/>
        </p:nvSpPr>
        <p:spPr>
          <a:xfrm>
            <a:off x="2948474" y="2771192"/>
            <a:ext cx="7632440" cy="830997"/>
          </a:xfrm>
          <a:prstGeom prst="rect">
            <a:avLst/>
          </a:prstGeom>
          <a:noFill/>
        </p:spPr>
        <p:txBody>
          <a:bodyPr wrap="square" rtlCol="0">
            <a:spAutoFit/>
          </a:bodyPr>
          <a:lstStyle/>
          <a:p>
            <a:r>
              <a:rPr lang="en-IN" sz="4800" b="1" dirty="0"/>
              <a:t>PHARMACOVIGILANCE</a:t>
            </a:r>
          </a:p>
        </p:txBody>
      </p:sp>
    </p:spTree>
    <p:extLst>
      <p:ext uri="{BB962C8B-B14F-4D97-AF65-F5344CB8AC3E}">
        <p14:creationId xmlns:p14="http://schemas.microsoft.com/office/powerpoint/2010/main" val="1547301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17E23-B5F8-4832-B262-F985712D3B34}"/>
              </a:ext>
            </a:extLst>
          </p:cNvPr>
          <p:cNvPicPr>
            <a:picLocks noChangeAspect="1"/>
          </p:cNvPicPr>
          <p:nvPr/>
        </p:nvPicPr>
        <p:blipFill>
          <a:blip r:embed="rId2"/>
          <a:stretch>
            <a:fillRect/>
          </a:stretch>
        </p:blipFill>
        <p:spPr>
          <a:xfrm>
            <a:off x="2544148" y="373224"/>
            <a:ext cx="9647852" cy="6092890"/>
          </a:xfrm>
          <a:prstGeom prst="rect">
            <a:avLst/>
          </a:prstGeom>
        </p:spPr>
      </p:pic>
    </p:spTree>
    <p:extLst>
      <p:ext uri="{BB962C8B-B14F-4D97-AF65-F5344CB8AC3E}">
        <p14:creationId xmlns:p14="http://schemas.microsoft.com/office/powerpoint/2010/main" val="2504063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480FF-131F-4C80-9484-B831AF3260AA}"/>
              </a:ext>
            </a:extLst>
          </p:cNvPr>
          <p:cNvPicPr>
            <a:picLocks noChangeAspect="1"/>
          </p:cNvPicPr>
          <p:nvPr/>
        </p:nvPicPr>
        <p:blipFill>
          <a:blip r:embed="rId2"/>
          <a:stretch>
            <a:fillRect/>
          </a:stretch>
        </p:blipFill>
        <p:spPr>
          <a:xfrm>
            <a:off x="3331029" y="298579"/>
            <a:ext cx="8579595" cy="6400800"/>
          </a:xfrm>
          <a:prstGeom prst="rect">
            <a:avLst/>
          </a:prstGeom>
        </p:spPr>
      </p:pic>
    </p:spTree>
    <p:extLst>
      <p:ext uri="{BB962C8B-B14F-4D97-AF65-F5344CB8AC3E}">
        <p14:creationId xmlns:p14="http://schemas.microsoft.com/office/powerpoint/2010/main" val="257068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7BCD9-F370-41AA-BC17-213B45DDC4C0}"/>
              </a:ext>
            </a:extLst>
          </p:cNvPr>
          <p:cNvPicPr>
            <a:picLocks noChangeAspect="1"/>
          </p:cNvPicPr>
          <p:nvPr/>
        </p:nvPicPr>
        <p:blipFill>
          <a:blip r:embed="rId2"/>
          <a:stretch>
            <a:fillRect/>
          </a:stretch>
        </p:blipFill>
        <p:spPr>
          <a:xfrm>
            <a:off x="3722915" y="391886"/>
            <a:ext cx="8036184" cy="6335485"/>
          </a:xfrm>
          <a:prstGeom prst="rect">
            <a:avLst/>
          </a:prstGeom>
        </p:spPr>
      </p:pic>
    </p:spTree>
    <p:extLst>
      <p:ext uri="{BB962C8B-B14F-4D97-AF65-F5344CB8AC3E}">
        <p14:creationId xmlns:p14="http://schemas.microsoft.com/office/powerpoint/2010/main" val="3741228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808231-E4DD-4EA3-9E69-904996AFBD33}"/>
              </a:ext>
            </a:extLst>
          </p:cNvPr>
          <p:cNvPicPr>
            <a:picLocks noChangeAspect="1"/>
          </p:cNvPicPr>
          <p:nvPr/>
        </p:nvPicPr>
        <p:blipFill>
          <a:blip r:embed="rId2"/>
          <a:stretch>
            <a:fillRect/>
          </a:stretch>
        </p:blipFill>
        <p:spPr>
          <a:xfrm>
            <a:off x="2789853" y="333374"/>
            <a:ext cx="8997626" cy="6431319"/>
          </a:xfrm>
          <a:prstGeom prst="rect">
            <a:avLst/>
          </a:prstGeom>
        </p:spPr>
      </p:pic>
    </p:spTree>
    <p:extLst>
      <p:ext uri="{BB962C8B-B14F-4D97-AF65-F5344CB8AC3E}">
        <p14:creationId xmlns:p14="http://schemas.microsoft.com/office/powerpoint/2010/main" val="2628170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93D11-5B10-4116-8F01-880AEA2C62DE}"/>
              </a:ext>
            </a:extLst>
          </p:cNvPr>
          <p:cNvPicPr>
            <a:picLocks noChangeAspect="1"/>
          </p:cNvPicPr>
          <p:nvPr/>
        </p:nvPicPr>
        <p:blipFill>
          <a:blip r:embed="rId2"/>
          <a:stretch>
            <a:fillRect/>
          </a:stretch>
        </p:blipFill>
        <p:spPr>
          <a:xfrm>
            <a:off x="3051110" y="233265"/>
            <a:ext cx="8670472" cy="3424335"/>
          </a:xfrm>
          <a:prstGeom prst="rect">
            <a:avLst/>
          </a:prstGeom>
        </p:spPr>
      </p:pic>
    </p:spTree>
    <p:extLst>
      <p:ext uri="{BB962C8B-B14F-4D97-AF65-F5344CB8AC3E}">
        <p14:creationId xmlns:p14="http://schemas.microsoft.com/office/powerpoint/2010/main" val="509723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EAEC0A-E599-DD2B-6050-304B0DD021DC}"/>
              </a:ext>
            </a:extLst>
          </p:cNvPr>
          <p:cNvSpPr txBox="1"/>
          <p:nvPr/>
        </p:nvSpPr>
        <p:spPr>
          <a:xfrm>
            <a:off x="2181032" y="175545"/>
            <a:ext cx="9538218" cy="6506909"/>
          </a:xfrm>
          <a:prstGeom prst="rect">
            <a:avLst/>
          </a:prstGeom>
          <a:noFill/>
        </p:spPr>
        <p:txBody>
          <a:bodyPr wrap="square">
            <a:spAutoFit/>
          </a:bodyPr>
          <a:lstStyle/>
          <a:p>
            <a:pPr>
              <a:lnSpc>
                <a:spcPct val="107000"/>
              </a:lnSpc>
              <a:spcAft>
                <a:spcPts val="800"/>
              </a:spcAft>
            </a:pPr>
            <a:r>
              <a:rPr lang="en-IN" sz="3600" u="sng" dirty="0">
                <a:effectLst/>
                <a:latin typeface="Calibri" panose="020F0502020204030204" pitchFamily="34" charset="0"/>
                <a:ea typeface="Calibri" panose="020F0502020204030204" pitchFamily="34" charset="0"/>
                <a:cs typeface="Times New Roman" panose="02020603050405020304" pitchFamily="18" charset="0"/>
              </a:rPr>
              <a:t>PH 1.6 </a:t>
            </a:r>
          </a:p>
          <a:p>
            <a:pPr>
              <a:lnSpc>
                <a:spcPct val="107000"/>
              </a:lnSpc>
              <a:spcAft>
                <a:spcPts val="800"/>
              </a:spcAft>
            </a:pPr>
            <a:r>
              <a:rPr lang="en-IN" sz="3600" u="sng">
                <a:effectLst/>
                <a:latin typeface="Calibri" panose="020F0502020204030204" pitchFamily="34" charset="0"/>
                <a:ea typeface="Calibri" panose="020F0502020204030204" pitchFamily="34" charset="0"/>
                <a:cs typeface="Times New Roman" panose="02020603050405020304" pitchFamily="18" charset="0"/>
              </a:rPr>
              <a:t>18.05.2022</a:t>
            </a:r>
            <a:r>
              <a:rPr lang="en-IN" sz="3600">
                <a:effectLst/>
                <a:latin typeface="Calibri" panose="020F0502020204030204" pitchFamily="34" charset="0"/>
                <a:ea typeface="Calibri" panose="020F0502020204030204" pitchFamily="34" charset="0"/>
                <a:cs typeface="Times New Roman" panose="02020603050405020304" pitchFamily="18" charset="0"/>
              </a:rPr>
              <a:t> </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u="sng" dirty="0">
                <a:effectLst/>
                <a:latin typeface="Calibri" panose="020F0502020204030204" pitchFamily="34" charset="0"/>
                <a:ea typeface="Calibri" panose="020F0502020204030204" pitchFamily="34" charset="0"/>
                <a:cs typeface="Times New Roman" panose="02020603050405020304" pitchFamily="18" charset="0"/>
              </a:rPr>
              <a:t>PHARMACOVIGILANCE</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1.What is pharmacovigilance defined by WHO?</a:t>
            </a:r>
          </a:p>
          <a:p>
            <a:pPr>
              <a:lnSpc>
                <a:spcPct val="107000"/>
              </a:lnSpc>
              <a:spcAft>
                <a:spcPts val="800"/>
              </a:spcAft>
            </a:pP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	Pharmacovigilance has been defined by WHO as “The science and activities relating to the detection, assessment, understanding and prevention of adverse drug effects or any other possible drug related problems.”</a:t>
            </a:r>
          </a:p>
        </p:txBody>
      </p:sp>
    </p:spTree>
    <p:extLst>
      <p:ext uri="{BB962C8B-B14F-4D97-AF65-F5344CB8AC3E}">
        <p14:creationId xmlns:p14="http://schemas.microsoft.com/office/powerpoint/2010/main" val="2571336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A3197F-2C19-3E05-F307-647042C1E820}"/>
              </a:ext>
            </a:extLst>
          </p:cNvPr>
          <p:cNvSpPr txBox="1"/>
          <p:nvPr/>
        </p:nvSpPr>
        <p:spPr>
          <a:xfrm>
            <a:off x="3067439" y="1034247"/>
            <a:ext cx="8922398" cy="5041829"/>
          </a:xfrm>
          <a:prstGeom prst="rect">
            <a:avLst/>
          </a:prstGeom>
          <a:noFill/>
        </p:spPr>
        <p:txBody>
          <a:bodyPr wrap="square">
            <a:spAutoFit/>
          </a:bodyPr>
          <a:lstStyle/>
          <a:p>
            <a:pPr>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2.Expand the full form of the following abbreviations:</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WHO – World Health Organisation</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UMC – Uppsala Monitoring Centre</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MOHFW – Ministry of Health and Family Welfare</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CDSCO – Central Drug Standard Control Organisation</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AMC- Adverse drug Monitoring Centre </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NCC – National Co-ordinating Centre</a:t>
            </a:r>
          </a:p>
          <a:p>
            <a:pPr indent="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ICSR – Individual Case Safety Report</a:t>
            </a:r>
          </a:p>
          <a:p>
            <a:pPr indent="457200">
              <a:lnSpc>
                <a:spcPct val="107000"/>
              </a:lnSpc>
              <a:spcAft>
                <a:spcPts val="800"/>
              </a:spcAft>
            </a:pPr>
            <a:r>
              <a:rPr lang="en-IN" sz="2800" dirty="0" err="1">
                <a:effectLst/>
                <a:latin typeface="Calibri" panose="020F0502020204030204" pitchFamily="34" charset="0"/>
                <a:ea typeface="Calibri" panose="020F0502020204030204" pitchFamily="34" charset="0"/>
                <a:cs typeface="Times New Roman" panose="02020603050405020304" pitchFamily="18" charset="0"/>
              </a:rPr>
              <a:t>PvPI</a:t>
            </a:r>
            <a:r>
              <a:rPr lang="en-IN" sz="2800" dirty="0">
                <a:effectLst/>
                <a:latin typeface="Calibri" panose="020F0502020204030204" pitchFamily="34" charset="0"/>
                <a:ea typeface="Calibri" panose="020F0502020204030204" pitchFamily="34" charset="0"/>
                <a:cs typeface="Times New Roman" panose="02020603050405020304" pitchFamily="18" charset="0"/>
              </a:rPr>
              <a:t> – Pharmacovigilance Programme of India</a:t>
            </a:r>
          </a:p>
        </p:txBody>
      </p:sp>
    </p:spTree>
    <p:extLst>
      <p:ext uri="{BB962C8B-B14F-4D97-AF65-F5344CB8AC3E}">
        <p14:creationId xmlns:p14="http://schemas.microsoft.com/office/powerpoint/2010/main" val="2881996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A15E2C-60C6-EB07-6939-FEDA815B157C}"/>
              </a:ext>
            </a:extLst>
          </p:cNvPr>
          <p:cNvSpPr txBox="1"/>
          <p:nvPr/>
        </p:nvSpPr>
        <p:spPr>
          <a:xfrm>
            <a:off x="2507603" y="1064250"/>
            <a:ext cx="9248968" cy="4729500"/>
          </a:xfrm>
          <a:prstGeom prst="rect">
            <a:avLst/>
          </a:prstGeom>
          <a:noFill/>
        </p:spPr>
        <p:txBody>
          <a:bodyPr wrap="square">
            <a:spAutoFit/>
          </a:bodyPr>
          <a:lstStyle/>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3.What do you understand by</a:t>
            </a:r>
          </a:p>
          <a:p>
            <a:pPr marL="342900" lvl="0" indent="-342900">
              <a:lnSpc>
                <a:spcPct val="107000"/>
              </a:lnSpc>
              <a:buFont typeface="+mj-lt"/>
              <a:buAutoNum type="romanUcPeriod"/>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flow</a:t>
            </a:r>
          </a:p>
          <a:p>
            <a:pPr marL="342900" lvl="0" indent="-342900">
              <a:lnSpc>
                <a:spcPct val="107000"/>
              </a:lnSpc>
              <a:buFont typeface="+mj-lt"/>
              <a:buAutoNum type="romanUcPeriod"/>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base</a:t>
            </a:r>
          </a:p>
          <a:p>
            <a:pPr marL="342900" lvl="0" indent="-342900">
              <a:lnSpc>
                <a:spcPct val="107000"/>
              </a:lnSpc>
              <a:buFont typeface="+mj-lt"/>
              <a:buAutoNum type="romanUcPeriod"/>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access</a:t>
            </a:r>
          </a:p>
          <a:p>
            <a:pPr marL="342900" lvl="0" indent="-342900">
              <a:lnSpc>
                <a:spcPct val="107000"/>
              </a:lnSpc>
              <a:buFont typeface="+mj-lt"/>
              <a:buAutoNum type="romanUcPeriod"/>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lyse</a:t>
            </a:r>
          </a:p>
          <a:p>
            <a:pPr marL="457200">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2400" b="1" u="sng" dirty="0">
                <a:effectLst/>
                <a:latin typeface="Calibri" panose="020F0502020204030204" pitchFamily="34" charset="0"/>
                <a:ea typeface="Calibri" panose="020F0502020204030204" pitchFamily="34" charset="0"/>
                <a:cs typeface="Times New Roman" panose="02020603050405020304" pitchFamily="18" charset="0"/>
              </a:rPr>
              <a:t>VIGI FLOW:</a:t>
            </a:r>
          </a:p>
          <a:p>
            <a:pPr>
              <a:lnSpc>
                <a:spcPct val="107000"/>
              </a:lnSpc>
              <a:spcAft>
                <a:spcPts val="800"/>
              </a:spcAft>
            </a:pP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flow is a web based ICSR management system. It is individual country’s own natural PV database which supports collection, processing, analysis and sharing of ADR. The AMCs forward ICSR to NCC through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flow. The NCC transmits ICSR to CDSCO &amp; WHO-UMC through Viji flow.</a:t>
            </a:r>
          </a:p>
        </p:txBody>
      </p:sp>
    </p:spTree>
    <p:extLst>
      <p:ext uri="{BB962C8B-B14F-4D97-AF65-F5344CB8AC3E}">
        <p14:creationId xmlns:p14="http://schemas.microsoft.com/office/powerpoint/2010/main" val="284109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97257-9704-E289-A842-42982B7B7029}"/>
              </a:ext>
            </a:extLst>
          </p:cNvPr>
          <p:cNvSpPr txBox="1"/>
          <p:nvPr/>
        </p:nvSpPr>
        <p:spPr>
          <a:xfrm>
            <a:off x="2640563" y="863570"/>
            <a:ext cx="8808097" cy="6128344"/>
          </a:xfrm>
          <a:prstGeom prst="rect">
            <a:avLst/>
          </a:prstGeom>
          <a:noFill/>
        </p:spPr>
        <p:txBody>
          <a:bodyPr wrap="square">
            <a:spAutoFit/>
          </a:bodyPr>
          <a:lstStyle/>
          <a:p>
            <a:pPr>
              <a:lnSpc>
                <a:spcPct val="107000"/>
              </a:lnSpc>
              <a:spcAft>
                <a:spcPts val="800"/>
              </a:spcAft>
            </a:pPr>
            <a:r>
              <a:rPr lang="en-IN" sz="2400" b="1" u="sng" dirty="0">
                <a:effectLst/>
                <a:latin typeface="Calibri" panose="020F0502020204030204" pitchFamily="34" charset="0"/>
                <a:ea typeface="Calibri" panose="020F0502020204030204" pitchFamily="34" charset="0"/>
                <a:cs typeface="Times New Roman" panose="02020603050405020304" pitchFamily="18" charset="0"/>
              </a:rPr>
              <a:t>VIGI BASE:</a:t>
            </a:r>
          </a:p>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It is the WHO global database of ICSR. It contains ICSRs submitted by member countries of WHO Programme for International drug Monitoring System. It is the single largest drug safety data repository in the world. This database is maintained by UMC on behalf of WHO.</a:t>
            </a:r>
          </a:p>
          <a:p>
            <a:pPr>
              <a:lnSpc>
                <a:spcPct val="107000"/>
              </a:lnSpc>
              <a:spcAft>
                <a:spcPts val="800"/>
              </a:spcAft>
            </a:pPr>
            <a:r>
              <a:rPr lang="en-IN" sz="2400" b="1" u="sng" dirty="0">
                <a:effectLst/>
                <a:latin typeface="Calibri" panose="020F0502020204030204" pitchFamily="34" charset="0"/>
                <a:ea typeface="Calibri" panose="020F0502020204030204" pitchFamily="34" charset="0"/>
                <a:cs typeface="Times New Roman" panose="02020603050405020304" pitchFamily="18" charset="0"/>
              </a:rPr>
              <a:t>VIGI ACCESS:</a:t>
            </a:r>
          </a:p>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This database allows as individual/or to browse and view data on suspected adverse drug reactions. All data contained herein is sourced from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base.</a:t>
            </a:r>
          </a:p>
          <a:p>
            <a:pPr>
              <a:lnSpc>
                <a:spcPct val="107000"/>
              </a:lnSpc>
              <a:spcAft>
                <a:spcPts val="800"/>
              </a:spcAft>
            </a:pPr>
            <a:r>
              <a:rPr lang="en-IN" sz="2400" b="1" u="sng" dirty="0">
                <a:effectLst/>
                <a:latin typeface="Calibri" panose="020F0502020204030204" pitchFamily="34" charset="0"/>
                <a:ea typeface="Calibri" panose="020F0502020204030204" pitchFamily="34" charset="0"/>
                <a:cs typeface="Times New Roman" panose="02020603050405020304" pitchFamily="18" charset="0"/>
              </a:rPr>
              <a:t>VIGI LYSE:</a:t>
            </a:r>
          </a:p>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Online resource that provides quick clear overview of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Vigi</a:t>
            </a:r>
            <a:r>
              <a:rPr lang="en-IN" sz="2400" dirty="0">
                <a:effectLst/>
                <a:latin typeface="Calibri" panose="020F0502020204030204" pitchFamily="34" charset="0"/>
                <a:ea typeface="Calibri" panose="020F0502020204030204" pitchFamily="34" charset="0"/>
                <a:cs typeface="Times New Roman" panose="02020603050405020304" pitchFamily="18" charset="0"/>
              </a:rPr>
              <a:t> base to National centre in member countries of WHO – PIDM (Programme of International Drug Monitoring).</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65141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CE57A9-BD11-843F-9C05-2097518942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88" r="12021"/>
          <a:stretch/>
        </p:blipFill>
        <p:spPr>
          <a:xfrm>
            <a:off x="3191070" y="242597"/>
            <a:ext cx="8276253" cy="5109417"/>
          </a:xfrm>
        </p:spPr>
      </p:pic>
    </p:spTree>
    <p:extLst>
      <p:ext uri="{BB962C8B-B14F-4D97-AF65-F5344CB8AC3E}">
        <p14:creationId xmlns:p14="http://schemas.microsoft.com/office/powerpoint/2010/main" val="1337104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AF5FA-496D-456F-8DBA-0BE503961CF2}"/>
              </a:ext>
            </a:extLst>
          </p:cNvPr>
          <p:cNvSpPr txBox="1"/>
          <p:nvPr/>
        </p:nvSpPr>
        <p:spPr>
          <a:xfrm>
            <a:off x="4245429" y="2811033"/>
            <a:ext cx="3928188" cy="646331"/>
          </a:xfrm>
          <a:prstGeom prst="rect">
            <a:avLst/>
          </a:prstGeom>
          <a:noFill/>
        </p:spPr>
        <p:txBody>
          <a:bodyPr wrap="square" rtlCol="0">
            <a:spAutoFit/>
          </a:bodyPr>
          <a:lstStyle/>
          <a:p>
            <a:r>
              <a:rPr lang="en-US" sz="3600" dirty="0"/>
              <a:t>THANK YOU ALL</a:t>
            </a:r>
            <a:endParaRPr lang="en-IN" sz="3600" dirty="0"/>
          </a:p>
        </p:txBody>
      </p:sp>
    </p:spTree>
    <p:extLst>
      <p:ext uri="{BB962C8B-B14F-4D97-AF65-F5344CB8AC3E}">
        <p14:creationId xmlns:p14="http://schemas.microsoft.com/office/powerpoint/2010/main" val="340958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E8AA2F-DD5E-497F-357A-FAE234B43E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33" r="11021" b="17928"/>
          <a:stretch/>
        </p:blipFill>
        <p:spPr>
          <a:xfrm>
            <a:off x="3387011" y="192832"/>
            <a:ext cx="7725748" cy="4425821"/>
          </a:xfrm>
        </p:spPr>
      </p:pic>
    </p:spTree>
    <p:extLst>
      <p:ext uri="{BB962C8B-B14F-4D97-AF65-F5344CB8AC3E}">
        <p14:creationId xmlns:p14="http://schemas.microsoft.com/office/powerpoint/2010/main" val="370878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9781F1-9FF0-93D9-87B4-7EC9B529ED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88" r="11132"/>
          <a:stretch/>
        </p:blipFill>
        <p:spPr>
          <a:xfrm>
            <a:off x="3303036" y="174171"/>
            <a:ext cx="8668139" cy="5088294"/>
          </a:xfrm>
        </p:spPr>
      </p:pic>
    </p:spTree>
    <p:extLst>
      <p:ext uri="{BB962C8B-B14F-4D97-AF65-F5344CB8AC3E}">
        <p14:creationId xmlns:p14="http://schemas.microsoft.com/office/powerpoint/2010/main" val="274791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829B-1A33-4270-8BBD-0429A4F4F828}"/>
              </a:ext>
            </a:extLst>
          </p:cNvPr>
          <p:cNvSpPr>
            <a:spLocks noGrp="1"/>
          </p:cNvSpPr>
          <p:nvPr>
            <p:ph type="title"/>
          </p:nvPr>
        </p:nvSpPr>
        <p:spPr/>
        <p:txBody>
          <a:bodyPr/>
          <a:lstStyle/>
          <a:p>
            <a:r>
              <a:rPr lang="en-IN" dirty="0"/>
              <a:t>Onset of ADR</a:t>
            </a:r>
          </a:p>
        </p:txBody>
      </p:sp>
      <p:sp>
        <p:nvSpPr>
          <p:cNvPr id="3" name="Content Placeholder 2">
            <a:extLst>
              <a:ext uri="{FF2B5EF4-FFF2-40B4-BE49-F238E27FC236}">
                <a16:creationId xmlns:a16="http://schemas.microsoft.com/office/drawing/2014/main" id="{2F8B5DB7-50A6-4D2F-901F-6B773B348DE4}"/>
              </a:ext>
            </a:extLst>
          </p:cNvPr>
          <p:cNvSpPr>
            <a:spLocks noGrp="1"/>
          </p:cNvSpPr>
          <p:nvPr>
            <p:ph idx="1"/>
          </p:nvPr>
        </p:nvSpPr>
        <p:spPr/>
        <p:txBody>
          <a:bodyPr/>
          <a:lstStyle/>
          <a:p>
            <a:r>
              <a:rPr lang="en-IN" dirty="0"/>
              <a:t>Acute                    : </a:t>
            </a:r>
            <a:r>
              <a:rPr lang="en-IN" b="1" dirty="0">
                <a:solidFill>
                  <a:srgbClr val="FF0000"/>
                </a:solidFill>
              </a:rPr>
              <a:t>&lt;60 min</a:t>
            </a:r>
          </a:p>
          <a:p>
            <a:r>
              <a:rPr lang="en-IN" dirty="0"/>
              <a:t>Sub-Acute 	           : </a:t>
            </a:r>
            <a:r>
              <a:rPr lang="en-IN" b="1" dirty="0">
                <a:solidFill>
                  <a:srgbClr val="FF0000"/>
                </a:solidFill>
              </a:rPr>
              <a:t>1 to 24 hrs</a:t>
            </a:r>
          </a:p>
          <a:p>
            <a:r>
              <a:rPr lang="en-IN" dirty="0"/>
              <a:t>Delayed/Chronic  : </a:t>
            </a:r>
            <a:r>
              <a:rPr lang="en-IN" b="1" dirty="0">
                <a:solidFill>
                  <a:srgbClr val="FF0000"/>
                </a:solidFill>
              </a:rPr>
              <a:t>&gt;2 days</a:t>
            </a:r>
          </a:p>
        </p:txBody>
      </p:sp>
      <p:pic>
        <p:nvPicPr>
          <p:cNvPr id="4" name="Picture 2" descr="See the source image">
            <a:extLst>
              <a:ext uri="{FF2B5EF4-FFF2-40B4-BE49-F238E27FC236}">
                <a16:creationId xmlns:a16="http://schemas.microsoft.com/office/drawing/2014/main" id="{0391E49A-6649-40EB-B275-8A7D3504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294" y="3282821"/>
            <a:ext cx="3220616" cy="322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9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B0A2-56D1-49A7-8A50-614E1D668F2D}"/>
              </a:ext>
            </a:extLst>
          </p:cNvPr>
          <p:cNvSpPr>
            <a:spLocks noGrp="1"/>
          </p:cNvSpPr>
          <p:nvPr>
            <p:ph type="title"/>
          </p:nvPr>
        </p:nvSpPr>
        <p:spPr/>
        <p:txBody>
          <a:bodyPr/>
          <a:lstStyle/>
          <a:p>
            <a:r>
              <a:rPr lang="en-IN" dirty="0"/>
              <a:t>Severity of ADR</a:t>
            </a:r>
          </a:p>
        </p:txBody>
      </p:sp>
      <p:sp>
        <p:nvSpPr>
          <p:cNvPr id="3" name="Content Placeholder 2">
            <a:extLst>
              <a:ext uri="{FF2B5EF4-FFF2-40B4-BE49-F238E27FC236}">
                <a16:creationId xmlns:a16="http://schemas.microsoft.com/office/drawing/2014/main" id="{43B542FA-26DF-478C-845D-0CA7E218A3FF}"/>
              </a:ext>
            </a:extLst>
          </p:cNvPr>
          <p:cNvSpPr>
            <a:spLocks noGrp="1"/>
          </p:cNvSpPr>
          <p:nvPr>
            <p:ph idx="1"/>
          </p:nvPr>
        </p:nvSpPr>
        <p:spPr/>
        <p:txBody>
          <a:bodyPr/>
          <a:lstStyle/>
          <a:p>
            <a:r>
              <a:rPr lang="en-IN" b="1" dirty="0"/>
              <a:t>Mild </a:t>
            </a:r>
            <a:r>
              <a:rPr lang="en-IN" dirty="0"/>
              <a:t>: </a:t>
            </a:r>
            <a:r>
              <a:rPr lang="en-IN" b="1" dirty="0">
                <a:solidFill>
                  <a:srgbClr val="FF0000"/>
                </a:solidFill>
              </a:rPr>
              <a:t>Doesn’t require therapy</a:t>
            </a:r>
            <a:r>
              <a:rPr lang="en-IN" dirty="0"/>
              <a:t>/Antidote/Hospitalisation</a:t>
            </a:r>
          </a:p>
          <a:p>
            <a:r>
              <a:rPr lang="en-IN" b="1" dirty="0"/>
              <a:t>Moderate </a:t>
            </a:r>
            <a:r>
              <a:rPr lang="en-IN" dirty="0"/>
              <a:t>: Requires </a:t>
            </a:r>
            <a:r>
              <a:rPr lang="en-IN" b="1" dirty="0">
                <a:solidFill>
                  <a:srgbClr val="FF0000"/>
                </a:solidFill>
              </a:rPr>
              <a:t>change in drug therapy</a:t>
            </a:r>
            <a:r>
              <a:rPr lang="en-IN" dirty="0"/>
              <a:t>/specific treatment/prolong the hospital stay by </a:t>
            </a:r>
            <a:r>
              <a:rPr lang="en-IN" b="1" dirty="0">
                <a:solidFill>
                  <a:srgbClr val="FF0000"/>
                </a:solidFill>
              </a:rPr>
              <a:t>at least one day</a:t>
            </a:r>
          </a:p>
          <a:p>
            <a:r>
              <a:rPr lang="en-IN" b="1" dirty="0"/>
              <a:t>Severe</a:t>
            </a:r>
            <a:r>
              <a:rPr lang="en-IN" dirty="0"/>
              <a:t> : Potentially </a:t>
            </a:r>
            <a:r>
              <a:rPr lang="en-IN" b="1" dirty="0">
                <a:solidFill>
                  <a:srgbClr val="FF0000"/>
                </a:solidFill>
              </a:rPr>
              <a:t>life threatening/permanent damage</a:t>
            </a:r>
            <a:r>
              <a:rPr lang="en-IN" dirty="0"/>
              <a:t>/requires intensive medical treatment/</a:t>
            </a:r>
            <a:r>
              <a:rPr lang="en-IN" b="1" dirty="0">
                <a:solidFill>
                  <a:srgbClr val="FF0000"/>
                </a:solidFill>
              </a:rPr>
              <a:t>prolonged hospitalisation/teratogenic</a:t>
            </a:r>
          </a:p>
          <a:p>
            <a:r>
              <a:rPr lang="en-IN" b="1" dirty="0"/>
              <a:t>Lethal </a:t>
            </a:r>
            <a:r>
              <a:rPr lang="en-IN" dirty="0"/>
              <a:t>: Directly or indirectly contributes to </a:t>
            </a:r>
            <a:r>
              <a:rPr lang="en-IN" b="1" dirty="0">
                <a:solidFill>
                  <a:srgbClr val="FF0000"/>
                </a:solidFill>
              </a:rPr>
              <a:t>death</a:t>
            </a:r>
          </a:p>
        </p:txBody>
      </p:sp>
      <p:pic>
        <p:nvPicPr>
          <p:cNvPr id="4" name="Picture 2" descr="See the source image">
            <a:extLst>
              <a:ext uri="{FF2B5EF4-FFF2-40B4-BE49-F238E27FC236}">
                <a16:creationId xmlns:a16="http://schemas.microsoft.com/office/drawing/2014/main" id="{D7150690-2924-46CB-83C1-CAA92A32C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290" y="4058817"/>
            <a:ext cx="2444620" cy="2444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5028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TM02892315[[fn=Wisp]]</Template>
  <TotalTime>885</TotalTime>
  <Words>1272</Words>
  <Application>Microsoft Office PowerPoint</Application>
  <PresentationFormat>Widescreen</PresentationFormat>
  <Paragraphs>135</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Century Gothic</vt:lpstr>
      <vt:lpstr>Wingdings 3</vt:lpstr>
      <vt:lpstr>Wisp</vt:lpstr>
      <vt:lpstr>PHARMACOVIGILANCE ADVERSE DRUG REACTION</vt:lpstr>
      <vt:lpstr>ADVERSE DRUG REACTIONS</vt:lpstr>
      <vt:lpstr>PowerPoint Presentation</vt:lpstr>
      <vt:lpstr>PowerPoint Presentation</vt:lpstr>
      <vt:lpstr>PowerPoint Presentation</vt:lpstr>
      <vt:lpstr>PowerPoint Presentation</vt:lpstr>
      <vt:lpstr>PowerPoint Presentation</vt:lpstr>
      <vt:lpstr>Onset of ADR</vt:lpstr>
      <vt:lpstr>Severity of ADR</vt:lpstr>
      <vt:lpstr>SEVERE ADVERSE REACTIONS</vt:lpstr>
      <vt:lpstr>ADVERSE EVENT</vt:lpstr>
      <vt:lpstr>                  ADVERSE EVENT</vt:lpstr>
      <vt:lpstr>PowerPoint Presentation</vt:lpstr>
      <vt:lpstr>EXPECTEDNESS OF ADR</vt:lpstr>
      <vt:lpstr>SIGNAL</vt:lpstr>
      <vt:lpstr>PowerPoint Presentation</vt:lpstr>
      <vt:lpstr>CAUSALITY ASSESSMENT</vt:lpstr>
      <vt:lpstr>FACTORS THAT DETERMINE CAUSAL RELATIONSHIP</vt:lpstr>
      <vt:lpstr>PowerPoint Presentation</vt:lpstr>
      <vt:lpstr>WHO-UMC CAUSALITY CATEGORIES</vt:lpstr>
      <vt:lpstr>STEPS OF REPORTING</vt:lpstr>
      <vt:lpstr>WHAT TO REPORT</vt:lpstr>
      <vt:lpstr>WHEN TO REPORT</vt:lpstr>
      <vt:lpstr>HOW &amp; WHERE TO REPORT</vt:lpstr>
      <vt:lpstr>WHAT HAPPENS TO SUBMITTED INFORMATION</vt:lpstr>
      <vt:lpstr>PowerPoint Presentation</vt:lpstr>
      <vt:lpstr>ADR REPORTING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PHARMACOVIGILANCE ADVERSE DRUG REACTION</dc:title>
  <dc:creator>Aravinth Rajendran</dc:creator>
  <cp:lastModifiedBy>Aravinth Rajendran</cp:lastModifiedBy>
  <cp:revision>82</cp:revision>
  <dcterms:created xsi:type="dcterms:W3CDTF">2022-04-17T04:50:46Z</dcterms:created>
  <dcterms:modified xsi:type="dcterms:W3CDTF">2022-08-31T13:31:30Z</dcterms:modified>
</cp:coreProperties>
</file>